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300" r:id="rId4"/>
    <p:sldId id="330" r:id="rId5"/>
    <p:sldId id="331" r:id="rId6"/>
    <p:sldId id="328" r:id="rId7"/>
    <p:sldId id="279" r:id="rId8"/>
    <p:sldId id="291" r:id="rId9"/>
    <p:sldId id="268" r:id="rId10"/>
    <p:sldId id="288" r:id="rId11"/>
    <p:sldId id="289" r:id="rId12"/>
    <p:sldId id="294" r:id="rId13"/>
    <p:sldId id="346" r:id="rId14"/>
    <p:sldId id="353" r:id="rId15"/>
    <p:sldId id="360" r:id="rId16"/>
    <p:sldId id="349" r:id="rId17"/>
    <p:sldId id="350" r:id="rId18"/>
    <p:sldId id="354" r:id="rId19"/>
    <p:sldId id="355" r:id="rId20"/>
    <p:sldId id="351" r:id="rId21"/>
    <p:sldId id="359" r:id="rId22"/>
    <p:sldId id="327" r:id="rId23"/>
    <p:sldId id="347" r:id="rId24"/>
    <p:sldId id="348" r:id="rId25"/>
    <p:sldId id="299" r:id="rId26"/>
    <p:sldId id="333" r:id="rId27"/>
    <p:sldId id="334" r:id="rId28"/>
    <p:sldId id="337" r:id="rId29"/>
    <p:sldId id="363" r:id="rId30"/>
    <p:sldId id="361" r:id="rId31"/>
    <p:sldId id="362" r:id="rId32"/>
    <p:sldId id="338" r:id="rId33"/>
    <p:sldId id="356" r:id="rId34"/>
    <p:sldId id="332" r:id="rId35"/>
    <p:sldId id="358" r:id="rId36"/>
    <p:sldId id="301" r:id="rId37"/>
    <p:sldId id="345" r:id="rId38"/>
    <p:sldId id="303" r:id="rId39"/>
    <p:sldId id="357" r:id="rId40"/>
    <p:sldId id="304" r:id="rId41"/>
    <p:sldId id="305" r:id="rId42"/>
    <p:sldId id="352" r:id="rId43"/>
    <p:sldId id="313" r:id="rId44"/>
    <p:sldId id="344" r:id="rId45"/>
    <p:sldId id="310" r:id="rId46"/>
    <p:sldId id="311" r:id="rId47"/>
    <p:sldId id="343" r:id="rId48"/>
    <p:sldId id="312" r:id="rId49"/>
    <p:sldId id="325" r:id="rId50"/>
    <p:sldId id="326" r:id="rId51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8223" autoAdjust="0"/>
  </p:normalViewPr>
  <p:slideViewPr>
    <p:cSldViewPr>
      <p:cViewPr>
        <p:scale>
          <a:sx n="80" d="100"/>
          <a:sy n="80" d="100"/>
        </p:scale>
        <p:origin x="-1445" y="38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261" y="86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E9819B78-E01A-4A06-8EE0-B79E0BD8637D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8AA9E66-0C50-429B-AF25-40D7B0B66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23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2DBC4FC7-9606-4604-8A7E-60B87452DD0A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E5F21B20-34EF-416C-8F92-18C9B0596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2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53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7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0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01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96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48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2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54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07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31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117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70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37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3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338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248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02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70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3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7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9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21B20-34EF-416C-8F92-18C9B0596F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6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D1E2E89-C7C8-4AF9-B034-738499F96FC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5986635-959C-43AC-B430-9171E59BD6FC}" type="datetimeFigureOut">
              <a:rPr lang="en-US" smtClean="0"/>
              <a:t>2/28/2018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lee\AppData\Local\Microsoft\Windows\Temporary Internet Files\Content.IE5\2ZL6YMC5\contract-stockphoto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6" y="762000"/>
            <a:ext cx="840290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You Need to Know About Changes to </a:t>
            </a:r>
            <a:br>
              <a:rPr lang="en-US" sz="5400" dirty="0" smtClean="0"/>
            </a:br>
            <a:r>
              <a:rPr lang="en-US" sz="5400" dirty="0" smtClean="0"/>
              <a:t>TAR and TREC Forms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620132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Condominium Contract </a:t>
            </a:r>
          </a:p>
          <a:p>
            <a:r>
              <a:rPr lang="en-US" b="1" dirty="0"/>
              <a:t>Paragraph </a:t>
            </a:r>
            <a:r>
              <a:rPr lang="en-US" b="1" dirty="0" smtClean="0"/>
              <a:t>2(B) &amp; 2(C)</a:t>
            </a:r>
            <a:endParaRPr lang="en-US" b="1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41974" r="27957" b="21164"/>
          <a:stretch/>
        </p:blipFill>
        <p:spPr bwMode="auto">
          <a:xfrm>
            <a:off x="1219200" y="2209800"/>
            <a:ext cx="725128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3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Farm and Ranch Contract</a:t>
            </a:r>
          </a:p>
          <a:p>
            <a:r>
              <a:rPr lang="en-US" b="1" dirty="0" smtClean="0"/>
              <a:t>Paragraph 2(F)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t="71834" r="28251" b="20039"/>
          <a:stretch/>
        </p:blipFill>
        <p:spPr bwMode="auto">
          <a:xfrm>
            <a:off x="1386840" y="2057400"/>
            <a:ext cx="7391400" cy="71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38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Concerning Right to Terminate Due to Lender’s Appraisal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17945" r="26524" b="14995"/>
          <a:stretch/>
        </p:blipFill>
        <p:spPr bwMode="auto">
          <a:xfrm>
            <a:off x="1371600" y="1828800"/>
            <a:ext cx="6629400" cy="362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2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Concerning Right to Terminate Due to Lender’s Appraisal</a:t>
            </a:r>
          </a:p>
          <a:p>
            <a:pPr lvl="1"/>
            <a:r>
              <a:rPr lang="en-US" dirty="0" smtClean="0"/>
              <a:t>Third Party Financing Addendum</a:t>
            </a:r>
          </a:p>
          <a:p>
            <a:pPr lvl="2"/>
            <a:r>
              <a:rPr lang="en-US" dirty="0" smtClean="0"/>
              <a:t>Paragraph B2</a:t>
            </a:r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59571" r="26361" b="32000"/>
          <a:stretch/>
        </p:blipFill>
        <p:spPr bwMode="auto">
          <a:xfrm>
            <a:off x="1219200" y="2514600"/>
            <a:ext cx="714858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15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Concerning Right to Terminate Due to Lender’s Appraisal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17945" r="26524" b="14995"/>
          <a:stretch/>
        </p:blipFill>
        <p:spPr bwMode="auto">
          <a:xfrm>
            <a:off x="1371600" y="1828800"/>
            <a:ext cx="6629400" cy="362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1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Concerning Right to Terminate Due to Lender’s Appraisal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17945" r="26524" b="14995"/>
          <a:stretch/>
        </p:blipFill>
        <p:spPr bwMode="auto">
          <a:xfrm>
            <a:off x="1371600" y="1828800"/>
            <a:ext cx="6629400" cy="3626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2438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Termination Waiver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3622876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Partial Termination Waiver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4591050"/>
            <a:ext cx="47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Additional Right to Terminate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1700" dirty="0" smtClean="0"/>
          </a:p>
          <a:p>
            <a:pPr marL="457200" lvl="1" indent="0">
              <a:buNone/>
            </a:pPr>
            <a:endParaRPr lang="en-US" sz="2700" dirty="0" smtClean="0"/>
          </a:p>
          <a:p>
            <a:pPr marL="457200" lvl="1" indent="0">
              <a:buNone/>
            </a:pPr>
            <a:endParaRPr lang="en-US" sz="2100" i="1" dirty="0" smtClean="0"/>
          </a:p>
          <a:p>
            <a:pPr marL="457200" lvl="1" indent="0">
              <a:buNone/>
            </a:pPr>
            <a:endParaRPr lang="en-US" sz="2100" i="1" dirty="0" smtClean="0"/>
          </a:p>
          <a:p>
            <a:pPr marL="342900" lvl="1" indent="0">
              <a:buNone/>
            </a:pPr>
            <a:r>
              <a:rPr lang="en-US" sz="2100" i="1" dirty="0" smtClean="0"/>
              <a:t>If the lender doesn’t approve the </a:t>
            </a:r>
            <a:r>
              <a:rPr lang="en-US" sz="2100" i="1" dirty="0" smtClean="0"/>
              <a:t>loan </a:t>
            </a:r>
            <a:r>
              <a:rPr lang="en-US" sz="2100" i="1" dirty="0" smtClean="0"/>
              <a:t>because of the appraisal, can the buyer still terminate?</a:t>
            </a:r>
          </a:p>
          <a:p>
            <a:pPr marL="342900" lvl="1" indent="0">
              <a:buNone/>
            </a:pPr>
            <a:r>
              <a:rPr lang="en-US" sz="2100" b="1" dirty="0" smtClean="0"/>
              <a:t>No. </a:t>
            </a:r>
            <a:r>
              <a:rPr lang="en-US" sz="2100" dirty="0" smtClean="0"/>
              <a:t>If the lender reduces the amount of the loan to $50,000 because of the appraisal, the buyer will need to pay an additional $20,000 ($50,000 total). </a:t>
            </a:r>
            <a:endParaRPr lang="en-US" sz="2100" i="1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676400" y="825991"/>
            <a:ext cx="6629400" cy="1026912"/>
            <a:chOff x="1752600" y="2590800"/>
            <a:chExt cx="6629400" cy="10269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t="26928" r="26524" b="55810"/>
            <a:stretch/>
          </p:blipFill>
          <p:spPr bwMode="auto">
            <a:xfrm>
              <a:off x="1752600" y="2684261"/>
              <a:ext cx="6629400" cy="9334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 descr="C:\Users\alee\AppData\Local\Microsoft\Windows\Temporary Internet Files\Content.IE5\2ZL6YMC5\Kliponious-green-tick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640" y="2590800"/>
              <a:ext cx="347981" cy="39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983497"/>
              </p:ext>
            </p:extLst>
          </p:nvPr>
        </p:nvGraphicFramePr>
        <p:xfrm>
          <a:off x="1676400" y="2209800"/>
          <a:ext cx="6096000" cy="148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Sales 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 Payment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Financing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$70,</a:t>
                      </a:r>
                      <a:r>
                        <a:rPr lang="en-US" baseline="0" dirty="0" smtClean="0"/>
                        <a:t>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Appraisal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$60,000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7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7" y="2124073"/>
            <a:ext cx="61023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76397" y="609600"/>
            <a:ext cx="6629400" cy="1228725"/>
            <a:chOff x="1838325" y="2503904"/>
            <a:chExt cx="6629400" cy="122872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t="43662" r="26524" b="33967"/>
            <a:stretch/>
          </p:blipFill>
          <p:spPr bwMode="auto">
            <a:xfrm>
              <a:off x="1838325" y="2522954"/>
              <a:ext cx="6629400" cy="1209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Users\alee\AppData\Local\Microsoft\Windows\Temporary Internet Files\Content.IE5\2ZL6YMC5\Kliponious-green-tick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365" y="2503904"/>
              <a:ext cx="347981" cy="39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48275" y="3067339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B050"/>
                  </a:solidFill>
                </a:rPr>
                <a:t>60,000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4425" y="3746498"/>
            <a:ext cx="73913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900" i="1" dirty="0"/>
              <a:t>If the lender doesn’t approve the </a:t>
            </a:r>
            <a:r>
              <a:rPr lang="en-US" sz="1900" i="1" dirty="0" smtClean="0"/>
              <a:t>loan </a:t>
            </a:r>
            <a:r>
              <a:rPr lang="en-US" sz="1900" i="1" dirty="0"/>
              <a:t>because of the appraisal</a:t>
            </a:r>
            <a:r>
              <a:rPr lang="en-US" sz="1900" i="1" dirty="0" smtClean="0"/>
              <a:t>,  can the buyer still terminate?</a:t>
            </a:r>
            <a:endParaRPr lang="en-US" sz="1900" i="1" dirty="0"/>
          </a:p>
          <a:p>
            <a:pPr lvl="1"/>
            <a:r>
              <a:rPr lang="en-US" sz="1900" b="1" dirty="0"/>
              <a:t>No. </a:t>
            </a:r>
            <a:r>
              <a:rPr lang="en-US" sz="1900" dirty="0"/>
              <a:t>If the lender reduces the amount of the </a:t>
            </a:r>
            <a:r>
              <a:rPr lang="en-US" sz="1900" dirty="0" smtClean="0"/>
              <a:t>loan </a:t>
            </a:r>
            <a:r>
              <a:rPr lang="en-US" sz="1900" dirty="0"/>
              <a:t>to </a:t>
            </a:r>
            <a:r>
              <a:rPr lang="en-US" sz="1900" dirty="0" smtClean="0"/>
              <a:t>$50,000 </a:t>
            </a:r>
            <a:r>
              <a:rPr lang="en-US" sz="1900" dirty="0"/>
              <a:t>because of the appraisal, </a:t>
            </a:r>
            <a:r>
              <a:rPr lang="en-US" sz="1900" dirty="0" smtClean="0"/>
              <a:t>the </a:t>
            </a:r>
            <a:r>
              <a:rPr lang="en-US" sz="1900" dirty="0"/>
              <a:t>buyer will need to pay an additional </a:t>
            </a:r>
            <a:r>
              <a:rPr lang="en-US" sz="1900" dirty="0" smtClean="0"/>
              <a:t>$20,000 ($50,000 </a:t>
            </a:r>
            <a:r>
              <a:rPr lang="en-US" sz="1900" dirty="0"/>
              <a:t>total). </a:t>
            </a:r>
            <a:endParaRPr lang="en-US" sz="19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8" y="2209800"/>
            <a:ext cx="61023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76398" y="685800"/>
            <a:ext cx="6629400" cy="1250459"/>
            <a:chOff x="1800225" y="2702416"/>
            <a:chExt cx="6629400" cy="125045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t="43662" r="26524" b="33967"/>
            <a:stretch/>
          </p:blipFill>
          <p:spPr bwMode="auto">
            <a:xfrm>
              <a:off x="1800225" y="2743200"/>
              <a:ext cx="6629400" cy="1209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Users\alee\AppData\Local\Microsoft\Windows\Temporary Internet Files\Content.IE5\2ZL6YMC5\Kliponious-green-tick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702416"/>
              <a:ext cx="347981" cy="39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91125" y="3276600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</a:rPr>
                <a:t>7</a:t>
              </a:r>
              <a:r>
                <a:rPr lang="en-US" sz="1600" dirty="0" smtClean="0">
                  <a:solidFill>
                    <a:srgbClr val="00B050"/>
                  </a:solidFill>
                </a:rPr>
                <a:t>0,000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76349" y="3886200"/>
            <a:ext cx="73913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/>
            <a:r>
              <a:rPr lang="en-US" sz="1900" i="1" dirty="0"/>
              <a:t>If the lender doesn’t approve the </a:t>
            </a:r>
            <a:r>
              <a:rPr lang="en-US" sz="1900" i="1" dirty="0" smtClean="0"/>
              <a:t>loan because </a:t>
            </a:r>
            <a:r>
              <a:rPr lang="en-US" sz="1900" i="1" dirty="0"/>
              <a:t>of the appraisal</a:t>
            </a:r>
            <a:r>
              <a:rPr lang="en-US" sz="1900" i="1" dirty="0" smtClean="0"/>
              <a:t>, </a:t>
            </a:r>
            <a:r>
              <a:rPr lang="en-US" sz="1900" i="1" dirty="0"/>
              <a:t>can the buyer still terminate?</a:t>
            </a:r>
          </a:p>
          <a:p>
            <a:pPr marL="285750" lvl="1"/>
            <a:r>
              <a:rPr lang="en-US" sz="1900" b="1" dirty="0" smtClean="0"/>
              <a:t>Yes. </a:t>
            </a:r>
            <a:r>
              <a:rPr lang="en-US" sz="1900" dirty="0" smtClean="0"/>
              <a:t>In this scenario, because the appraisal is less than $70,000, the conditions of the waiver have not been met. 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004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33549" y="552618"/>
            <a:ext cx="6629400" cy="1078807"/>
            <a:chOff x="1800225" y="2623645"/>
            <a:chExt cx="6629400" cy="107880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t="65857" r="26524" b="14995"/>
            <a:stretch/>
          </p:blipFill>
          <p:spPr bwMode="auto">
            <a:xfrm>
              <a:off x="1800225" y="2667000"/>
              <a:ext cx="6629400" cy="1035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alee\AppData\Local\Microsoft\Windows\Temporary Internet Files\Content.IE5\2ZL6YMC5\Kliponious-green-tick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623645"/>
              <a:ext cx="347981" cy="39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486400" y="2822775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30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5750" y="299760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8</a:t>
              </a:r>
              <a:r>
                <a:rPr lang="en-US" dirty="0" smtClean="0">
                  <a:solidFill>
                    <a:srgbClr val="00B050"/>
                  </a:solidFill>
                </a:rPr>
                <a:t>0,000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95400" y="3581400"/>
            <a:ext cx="72389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/>
            <a:r>
              <a:rPr lang="en-US" sz="1900" i="1" dirty="0"/>
              <a:t>If the lender </a:t>
            </a:r>
            <a:r>
              <a:rPr lang="en-US" sz="1900" i="1" u="sng" dirty="0" smtClean="0"/>
              <a:t>approves</a:t>
            </a:r>
            <a:r>
              <a:rPr lang="en-US" sz="1900" i="1" dirty="0" smtClean="0"/>
              <a:t> </a:t>
            </a:r>
            <a:r>
              <a:rPr lang="en-US" sz="1900" i="1" dirty="0"/>
              <a:t>the property, can the buyer </a:t>
            </a:r>
            <a:r>
              <a:rPr lang="en-US" sz="1900" i="1" dirty="0" smtClean="0"/>
              <a:t>terminate?</a:t>
            </a:r>
          </a:p>
          <a:p>
            <a:pPr marL="285750" lvl="1"/>
            <a:r>
              <a:rPr lang="en-US" sz="1900" b="1" dirty="0" smtClean="0"/>
              <a:t>No</a:t>
            </a:r>
            <a:r>
              <a:rPr lang="en-US" sz="1900" b="1" dirty="0"/>
              <a:t>. </a:t>
            </a:r>
            <a:r>
              <a:rPr lang="en-US" sz="1900" dirty="0"/>
              <a:t>In this scenario, because the appraisal is </a:t>
            </a:r>
            <a:r>
              <a:rPr lang="en-US" sz="1900" dirty="0" smtClean="0"/>
              <a:t>not less </a:t>
            </a:r>
            <a:r>
              <a:rPr lang="en-US" sz="1900" dirty="0"/>
              <a:t>than </a:t>
            </a:r>
            <a:r>
              <a:rPr lang="en-US" sz="1900" dirty="0" smtClean="0"/>
              <a:t>$80,000</a:t>
            </a:r>
            <a:r>
              <a:rPr lang="en-US" sz="1900" dirty="0"/>
              <a:t>, </a:t>
            </a:r>
            <a:r>
              <a:rPr lang="en-US" sz="1900" dirty="0" smtClean="0"/>
              <a:t>the buyer does not have the right to terminate. </a:t>
            </a:r>
            <a:endParaRPr lang="en-US" sz="1900" dirty="0"/>
          </a:p>
          <a:p>
            <a:pPr lvl="1"/>
            <a:endParaRPr lang="en-US" sz="1900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50334"/>
              </p:ext>
            </p:extLst>
          </p:nvPr>
        </p:nvGraphicFramePr>
        <p:xfrm>
          <a:off x="1743074" y="1981200"/>
          <a:ext cx="6096000" cy="148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Sales 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 Payment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Financing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$70,</a:t>
                      </a:r>
                      <a:r>
                        <a:rPr lang="en-US" baseline="0" dirty="0" smtClean="0"/>
                        <a:t>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Appraisal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$80,000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1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Outline</a:t>
            </a:r>
            <a:endParaRPr lang="en-US" sz="6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i="0" dirty="0" smtClean="0"/>
              <a:t>TREC Forms</a:t>
            </a:r>
          </a:p>
          <a:p>
            <a:r>
              <a:rPr lang="en-US" sz="5400" i="0" dirty="0" smtClean="0"/>
              <a:t>TAR Forms</a:t>
            </a:r>
          </a:p>
          <a:p>
            <a:r>
              <a:rPr lang="en-US" sz="5400" i="0" dirty="0" smtClean="0"/>
              <a:t>Questions</a:t>
            </a:r>
            <a:endParaRPr lang="en-US" sz="5400" i="0" dirty="0"/>
          </a:p>
        </p:txBody>
      </p:sp>
    </p:spTree>
    <p:extLst>
      <p:ext uri="{BB962C8B-B14F-4D97-AF65-F5344CB8AC3E}">
        <p14:creationId xmlns:p14="http://schemas.microsoft.com/office/powerpoint/2010/main" val="33424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81175" y="792792"/>
            <a:ext cx="6629400" cy="1078807"/>
            <a:chOff x="1800225" y="2623645"/>
            <a:chExt cx="6629400" cy="107880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" t="65857" r="26524" b="14995"/>
            <a:stretch/>
          </p:blipFill>
          <p:spPr bwMode="auto">
            <a:xfrm>
              <a:off x="1800225" y="2667000"/>
              <a:ext cx="6629400" cy="1035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alee\AppData\Local\Microsoft\Windows\Temporary Internet Files\Content.IE5\2ZL6YMC5\Kliponious-green-tick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623645"/>
              <a:ext cx="347981" cy="398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486400" y="2822775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30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5750" y="300006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100,000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886200"/>
            <a:ext cx="72389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900" i="1" dirty="0"/>
              <a:t>If the lender </a:t>
            </a:r>
            <a:r>
              <a:rPr lang="en-US" sz="1900" i="1" u="sng" dirty="0" smtClean="0"/>
              <a:t>approves</a:t>
            </a:r>
            <a:r>
              <a:rPr lang="en-US" sz="1900" i="1" dirty="0" smtClean="0"/>
              <a:t> </a:t>
            </a:r>
            <a:r>
              <a:rPr lang="en-US" sz="1900" i="1" dirty="0"/>
              <a:t>the property, can the buyer </a:t>
            </a:r>
            <a:r>
              <a:rPr lang="en-US" sz="1900" i="1" dirty="0" smtClean="0"/>
              <a:t>terminate</a:t>
            </a:r>
            <a:r>
              <a:rPr lang="en-US" sz="1900" i="1" dirty="0"/>
              <a:t>?</a:t>
            </a:r>
          </a:p>
          <a:p>
            <a:pPr lvl="1"/>
            <a:r>
              <a:rPr lang="en-US" sz="1900" b="1" dirty="0" smtClean="0"/>
              <a:t>Yes, </a:t>
            </a:r>
            <a:r>
              <a:rPr lang="en-US" sz="1900" dirty="0" smtClean="0"/>
              <a:t>as long as terminated within the time period and the buyer provides a copy of the appraisal to the seller.</a:t>
            </a:r>
            <a:endParaRPr lang="en-US" sz="1900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00398"/>
              </p:ext>
            </p:extLst>
          </p:nvPr>
        </p:nvGraphicFramePr>
        <p:xfrm>
          <a:off x="1905000" y="2133600"/>
          <a:ext cx="6096000" cy="148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Sales 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 Payment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Financing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$70,</a:t>
                      </a:r>
                      <a:r>
                        <a:rPr lang="en-US" baseline="0" dirty="0" smtClean="0"/>
                        <a:t>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Appraisal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$80,000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7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Proposed: Notice of Buyer’s Termination of Contract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51890" r="3750" b="27761"/>
          <a:stretch/>
        </p:blipFill>
        <p:spPr bwMode="auto">
          <a:xfrm>
            <a:off x="1752600" y="1905000"/>
            <a:ext cx="6324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9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for Authorizing Hydrostatic Testing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27202" r="25350" b="26328"/>
          <a:stretch/>
        </p:blipFill>
        <p:spPr bwMode="auto">
          <a:xfrm>
            <a:off x="1143000" y="1981200"/>
            <a:ext cx="701411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for Authorizing Hydrostatic Testing</a:t>
            </a:r>
          </a:p>
          <a:p>
            <a:pPr lvl="1"/>
            <a:r>
              <a:rPr lang="en-US" dirty="0"/>
              <a:t>One to Four Family Residential Contract (Resale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Paragraph 7A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t="39429" r="27217" b="48571"/>
          <a:stretch/>
        </p:blipFill>
        <p:spPr bwMode="auto">
          <a:xfrm>
            <a:off x="1676400" y="2581275"/>
            <a:ext cx="7028543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Form: Addendum for Authorizing Hydrostatic Testing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27202" r="25350" b="26328"/>
          <a:stretch/>
        </p:blipFill>
        <p:spPr bwMode="auto">
          <a:xfrm>
            <a:off x="1143000" y="1981200"/>
            <a:ext cx="701411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What’s new?</a:t>
            </a:r>
            <a:endParaRPr lang="en-US" sz="5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dirty="0" smtClean="0"/>
              <a:t>Revised Forms:</a:t>
            </a:r>
          </a:p>
          <a:p>
            <a:r>
              <a:rPr lang="en-US" sz="2900" dirty="0" smtClean="0"/>
              <a:t>1101</a:t>
            </a:r>
            <a:r>
              <a:rPr lang="en-US" sz="2900" dirty="0"/>
              <a:t>: Residential Real Estate Listing Agreement, Exclusive Right to Sell</a:t>
            </a:r>
          </a:p>
          <a:p>
            <a:r>
              <a:rPr lang="en-US" sz="2900" dirty="0" smtClean="0"/>
              <a:t>1102</a:t>
            </a:r>
            <a:r>
              <a:rPr lang="en-US" sz="2900" dirty="0"/>
              <a:t>: Residential Real Estate Listing Agreement, Exclusive Right to Lease</a:t>
            </a:r>
          </a:p>
          <a:p>
            <a:r>
              <a:rPr lang="en-US" sz="2900" dirty="0" smtClean="0"/>
              <a:t>1201</a:t>
            </a:r>
            <a:r>
              <a:rPr lang="en-US" sz="2900" dirty="0"/>
              <a:t>: Farm &amp; Ranch Real Estate Listing Agreement, Exclusive Right to Sell</a:t>
            </a:r>
          </a:p>
          <a:p>
            <a:r>
              <a:rPr lang="en-US" sz="2900" dirty="0" smtClean="0"/>
              <a:t>1406</a:t>
            </a:r>
            <a:r>
              <a:rPr lang="en-US" sz="2900" dirty="0"/>
              <a:t>: Seller’s Disclosure Notice</a:t>
            </a:r>
          </a:p>
          <a:p>
            <a:r>
              <a:rPr lang="en-US" sz="2900" dirty="0" smtClean="0"/>
              <a:t>1501</a:t>
            </a:r>
            <a:r>
              <a:rPr lang="en-US" sz="2900" dirty="0"/>
              <a:t>: Residential Buyer/Tenant Representation Agreement</a:t>
            </a:r>
          </a:p>
          <a:p>
            <a:r>
              <a:rPr lang="en-US" sz="2900" dirty="0" smtClean="0"/>
              <a:t>1506</a:t>
            </a:r>
            <a:r>
              <a:rPr lang="en-US" sz="2900" dirty="0"/>
              <a:t>: General Information and Notice to Buyers and Sellers</a:t>
            </a:r>
          </a:p>
          <a:p>
            <a:r>
              <a:rPr lang="en-US" sz="2900" dirty="0" smtClean="0"/>
              <a:t>1608: New </a:t>
            </a:r>
            <a:r>
              <a:rPr lang="en-US" sz="2900" dirty="0"/>
              <a:t>Residential Condominium Contract (</a:t>
            </a:r>
            <a:r>
              <a:rPr lang="en-US" sz="2900" dirty="0" smtClean="0"/>
              <a:t>Complete Construction)</a:t>
            </a:r>
          </a:p>
          <a:p>
            <a:r>
              <a:rPr lang="en-US" sz="2900" dirty="0" smtClean="0"/>
              <a:t>1609: </a:t>
            </a:r>
            <a:r>
              <a:rPr lang="en-US" sz="2900" dirty="0"/>
              <a:t>New Residential Condominium Contract </a:t>
            </a:r>
            <a:r>
              <a:rPr lang="en-US" sz="2900" dirty="0" smtClean="0"/>
              <a:t>(Incomplete </a:t>
            </a:r>
            <a:r>
              <a:rPr lang="en-US" sz="2900" dirty="0"/>
              <a:t>Construction</a:t>
            </a:r>
            <a:r>
              <a:rPr lang="en-US" sz="2900" dirty="0" smtClean="0"/>
              <a:t>)</a:t>
            </a:r>
          </a:p>
          <a:p>
            <a:r>
              <a:rPr lang="en-US" sz="2900" dirty="0" smtClean="0"/>
              <a:t>1912</a:t>
            </a:r>
            <a:r>
              <a:rPr lang="en-US" sz="2900" dirty="0"/>
              <a:t>: Notices Regarding Contingency Under Addendum for Sale of Other Property by Buyer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900" dirty="0" smtClean="0"/>
              <a:t>1935</a:t>
            </a:r>
            <a:r>
              <a:rPr lang="en-US" sz="2900" dirty="0"/>
              <a:t>: Seller’s Estimated Net Proceeds</a:t>
            </a:r>
          </a:p>
          <a:p>
            <a:r>
              <a:rPr lang="en-US" sz="2900" dirty="0" smtClean="0"/>
              <a:t>1936</a:t>
            </a:r>
            <a:r>
              <a:rPr lang="en-US" sz="2900" dirty="0"/>
              <a:t>: Approximation of Buyer’s Closing Costs</a:t>
            </a:r>
          </a:p>
          <a:p>
            <a:r>
              <a:rPr lang="en-US" sz="2900" dirty="0" smtClean="0"/>
              <a:t>1941</a:t>
            </a:r>
            <a:r>
              <a:rPr lang="en-US" sz="2900" dirty="0"/>
              <a:t>: Relocation Addendum</a:t>
            </a:r>
          </a:p>
          <a:p>
            <a:r>
              <a:rPr lang="en-US" sz="2900" dirty="0" smtClean="0"/>
              <a:t>2001</a:t>
            </a:r>
            <a:r>
              <a:rPr lang="en-US" sz="2900" dirty="0"/>
              <a:t>: Residential Lease</a:t>
            </a:r>
          </a:p>
          <a:p>
            <a:r>
              <a:rPr lang="en-US" sz="2900" dirty="0" smtClean="0"/>
              <a:t>2003</a:t>
            </a:r>
            <a:r>
              <a:rPr lang="en-US" sz="2900" dirty="0"/>
              <a:t>: Residential Lease Application</a:t>
            </a:r>
          </a:p>
          <a:p>
            <a:r>
              <a:rPr lang="en-US" sz="2900" dirty="0" smtClean="0"/>
              <a:t>2004</a:t>
            </a:r>
            <a:r>
              <a:rPr lang="en-US" sz="2900" dirty="0"/>
              <a:t>: Pet Agreement</a:t>
            </a:r>
          </a:p>
          <a:p>
            <a:r>
              <a:rPr lang="en-US" sz="2900" dirty="0" smtClean="0"/>
              <a:t>2005</a:t>
            </a:r>
            <a:r>
              <a:rPr lang="en-US" sz="2900" dirty="0"/>
              <a:t>: Extension of Residential Lease</a:t>
            </a:r>
          </a:p>
          <a:p>
            <a:r>
              <a:rPr lang="en-US" sz="2900" dirty="0" smtClean="0"/>
              <a:t>2011</a:t>
            </a:r>
            <a:r>
              <a:rPr lang="en-US" sz="2900" dirty="0"/>
              <a:t>: Residential Lease for a Multi-Family Property Unit</a:t>
            </a:r>
          </a:p>
          <a:p>
            <a:r>
              <a:rPr lang="en-US" sz="2900" dirty="0" smtClean="0"/>
              <a:t>2201</a:t>
            </a:r>
            <a:r>
              <a:rPr lang="en-US" sz="2900" dirty="0"/>
              <a:t>: Residential Leasing and Property Management Agreement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dirty="0"/>
              <a:t>N</a:t>
            </a:r>
            <a:r>
              <a:rPr lang="en-US" sz="3400" dirty="0" smtClean="0"/>
              <a:t>ew </a:t>
            </a:r>
            <a:r>
              <a:rPr lang="en-US" sz="3400" dirty="0"/>
              <a:t>F</a:t>
            </a:r>
            <a:r>
              <a:rPr lang="en-US" sz="3400" dirty="0" smtClean="0"/>
              <a:t>orms</a:t>
            </a:r>
            <a:r>
              <a:rPr lang="en-US" sz="3400" dirty="0"/>
              <a:t>:</a:t>
            </a:r>
          </a:p>
          <a:p>
            <a:r>
              <a:rPr lang="en-US" dirty="0" smtClean="0"/>
              <a:t>1417</a:t>
            </a:r>
            <a:r>
              <a:rPr lang="en-US" dirty="0"/>
              <a:t>: Representation Disclosure</a:t>
            </a:r>
          </a:p>
          <a:p>
            <a:r>
              <a:rPr lang="en-US" dirty="0" smtClean="0"/>
              <a:t>1418</a:t>
            </a:r>
            <a:r>
              <a:rPr lang="en-US" dirty="0"/>
              <a:t>: Update to Seller’s Disclosure Notice</a:t>
            </a:r>
          </a:p>
          <a:p>
            <a:r>
              <a:rPr lang="en-US" dirty="0" smtClean="0"/>
              <a:t>1945</a:t>
            </a:r>
            <a:r>
              <a:rPr lang="en-US" dirty="0"/>
              <a:t>: Notice of Withdrawal of Offer</a:t>
            </a:r>
          </a:p>
          <a:p>
            <a:r>
              <a:rPr lang="en-US" dirty="0" smtClean="0"/>
              <a:t>2013</a:t>
            </a:r>
            <a:r>
              <a:rPr lang="en-US" dirty="0"/>
              <a:t>: Bed Bug Addendum</a:t>
            </a:r>
          </a:p>
          <a:p>
            <a:r>
              <a:rPr lang="en-US" dirty="0" smtClean="0"/>
              <a:t>2014</a:t>
            </a:r>
            <a:r>
              <a:rPr lang="en-US" dirty="0"/>
              <a:t>: Residential Lease Amendment</a:t>
            </a:r>
          </a:p>
          <a:p>
            <a:r>
              <a:rPr lang="en-US" dirty="0" smtClean="0"/>
              <a:t>2224</a:t>
            </a:r>
            <a:r>
              <a:rPr lang="en-US" dirty="0"/>
              <a:t>: Notice of Abandonment</a:t>
            </a:r>
          </a:p>
          <a:p>
            <a:r>
              <a:rPr lang="en-US" dirty="0" smtClean="0"/>
              <a:t>2225</a:t>
            </a:r>
            <a:r>
              <a:rPr lang="en-US" dirty="0"/>
              <a:t>: Response to Request for Assistance Animal</a:t>
            </a:r>
          </a:p>
          <a:p>
            <a:r>
              <a:rPr lang="en-US" dirty="0" smtClean="0"/>
              <a:t>2226</a:t>
            </a:r>
            <a:r>
              <a:rPr lang="en-US" dirty="0"/>
              <a:t>: General Information for a Landlord Regarding Assistance Animals</a:t>
            </a:r>
          </a:p>
          <a:p>
            <a:r>
              <a:rPr lang="en-US" dirty="0" smtClean="0"/>
              <a:t>2517</a:t>
            </a:r>
            <a:r>
              <a:rPr lang="en-US" dirty="0"/>
              <a:t>: Wire Fraud Warning</a:t>
            </a:r>
          </a:p>
          <a:p>
            <a:r>
              <a:rPr lang="en-US" dirty="0" smtClean="0"/>
              <a:t>2518</a:t>
            </a:r>
            <a:r>
              <a:rPr lang="en-US" dirty="0"/>
              <a:t>: Information Regarding Windstorm and Hail Insurance for Certain Properties</a:t>
            </a:r>
          </a:p>
          <a:p>
            <a:r>
              <a:rPr lang="en-US" dirty="0" smtClean="0"/>
              <a:t>2519</a:t>
            </a:r>
            <a:r>
              <a:rPr lang="en-US" dirty="0"/>
              <a:t>: Information Regarding Property Near International Border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Real Estate Listing Agreement, Exclusive Right to </a:t>
            </a:r>
            <a:r>
              <a:rPr lang="en-US" dirty="0" smtClean="0"/>
              <a:t>Sell</a:t>
            </a:r>
          </a:p>
          <a:p>
            <a:pPr lvl="1"/>
            <a:r>
              <a:rPr lang="en-US" dirty="0" smtClean="0"/>
              <a:t>Paragraph 6A, Filing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55942" r="25000" b="26232"/>
          <a:stretch/>
        </p:blipFill>
        <p:spPr bwMode="auto">
          <a:xfrm>
            <a:off x="1524000" y="2286000"/>
            <a:ext cx="7024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Real Estate Listing Agreement, Exclusive Right to </a:t>
            </a:r>
            <a:r>
              <a:rPr lang="en-US" dirty="0" smtClean="0"/>
              <a:t>Sell</a:t>
            </a:r>
          </a:p>
          <a:p>
            <a:pPr lvl="1"/>
            <a:r>
              <a:rPr lang="en-US" dirty="0" smtClean="0"/>
              <a:t>Paragraph 6A, Filing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905000" y="2057400"/>
            <a:ext cx="6096000" cy="3371850"/>
            <a:chOff x="2809874" y="1000125"/>
            <a:chExt cx="6448428" cy="38862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3043" r="24062" b="43478"/>
            <a:stretch/>
          </p:blipFill>
          <p:spPr bwMode="auto">
            <a:xfrm>
              <a:off x="2809875" y="1000125"/>
              <a:ext cx="6448426" cy="285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6" t="77827" r="24063" b="6522"/>
            <a:stretch/>
          </p:blipFill>
          <p:spPr bwMode="auto">
            <a:xfrm>
              <a:off x="2809874" y="3857625"/>
              <a:ext cx="6448428" cy="1028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60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What’s new?</a:t>
            </a:r>
            <a:endParaRPr lang="en-US" sz="5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Real Estate Listing Agreement, Exclusive Right to </a:t>
            </a:r>
            <a:r>
              <a:rPr lang="en-US" dirty="0" smtClean="0"/>
              <a:t>Sell</a:t>
            </a:r>
          </a:p>
          <a:p>
            <a:pPr lvl="1"/>
            <a:r>
              <a:rPr lang="en-US" dirty="0" smtClean="0"/>
              <a:t>Paragraph 6B, Listing Content</a:t>
            </a:r>
          </a:p>
          <a:p>
            <a:pPr marL="457200" lvl="1" indent="0">
              <a:buNone/>
            </a:pPr>
            <a:endParaRPr lang="en-US" sz="5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30724" r="24219" b="19131"/>
          <a:stretch/>
        </p:blipFill>
        <p:spPr bwMode="auto">
          <a:xfrm>
            <a:off x="1752600" y="2162175"/>
            <a:ext cx="6477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7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Real Estate Listing Agreement, Exclusive Right to </a:t>
            </a:r>
            <a:r>
              <a:rPr lang="en-US" dirty="0" smtClean="0"/>
              <a:t>Sell</a:t>
            </a:r>
          </a:p>
          <a:p>
            <a:pPr marL="457200" lvl="1" indent="0">
              <a:buNone/>
            </a:pPr>
            <a:endParaRPr lang="en-US" sz="500" dirty="0" smtClean="0"/>
          </a:p>
          <a:p>
            <a:pPr lvl="1"/>
            <a:r>
              <a:rPr lang="en-US" dirty="0" smtClean="0"/>
              <a:t>Paragraph 21F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Paragraph 21I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67285" r="23950" b="12572"/>
          <a:stretch/>
        </p:blipFill>
        <p:spPr bwMode="auto">
          <a:xfrm>
            <a:off x="1752600" y="3657600"/>
            <a:ext cx="6467476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51159" r="23906" b="38189"/>
          <a:stretch/>
        </p:blipFill>
        <p:spPr bwMode="auto">
          <a:xfrm>
            <a:off x="1771650" y="2252663"/>
            <a:ext cx="6486526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7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Real Estate Listing Agreement, Exclusive Right to </a:t>
            </a:r>
            <a:r>
              <a:rPr lang="en-US" dirty="0" smtClean="0"/>
              <a:t>Lease</a:t>
            </a:r>
          </a:p>
          <a:p>
            <a:pPr lvl="1"/>
            <a:r>
              <a:rPr lang="en-US" dirty="0" smtClean="0"/>
              <a:t>Paragraph 5(D)(2)</a:t>
            </a:r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43428" r="37636" b="38143"/>
          <a:stretch/>
        </p:blipFill>
        <p:spPr bwMode="auto">
          <a:xfrm>
            <a:off x="1571625" y="2286000"/>
            <a:ext cx="6833783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09675" y="2057400"/>
            <a:ext cx="7467600" cy="2819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25" y="838200"/>
            <a:ext cx="7467600" cy="44196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smtClean="0"/>
              <a:t>NEW: Representation Disclosure</a:t>
            </a:r>
          </a:p>
          <a:p>
            <a:pPr lvl="1"/>
            <a:r>
              <a:rPr lang="en-US" sz="2600" i="1" dirty="0"/>
              <a:t>May be used to disclose who the </a:t>
            </a:r>
            <a:r>
              <a:rPr lang="en-US" sz="2600" i="1" dirty="0" smtClean="0"/>
              <a:t>license holder </a:t>
            </a:r>
            <a:r>
              <a:rPr lang="en-US" sz="2600" i="1" dirty="0"/>
              <a:t>represents to another party or license holder</a:t>
            </a:r>
            <a:r>
              <a:rPr lang="en-US" sz="2600" i="1" dirty="0" smtClean="0"/>
              <a:t>.</a:t>
            </a:r>
            <a:endParaRPr lang="en-US" sz="26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 1101.558. REPRESENTATION DISCLOSURE.</a:t>
            </a:r>
          </a:p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b) A license holder who represents a party in a proposed real estate transaction shall disclose,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orally or in writing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that representation at the time of the license holder's first contact with: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(1) another party to the transaction; or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(2) another license holder who represents another party to the transaction.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Seller’s Disclosure Notice</a:t>
            </a:r>
          </a:p>
          <a:p>
            <a:pPr lvl="1"/>
            <a:r>
              <a:rPr lang="en-US" dirty="0" smtClean="0"/>
              <a:t>Occupancy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Section 1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Section 5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Additional Notices to Buyer: Added information about windstorm and hail insurance for certain properties.</a:t>
            </a:r>
          </a:p>
          <a:p>
            <a:pPr lvl="1"/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51857" r="24106" b="33714"/>
          <a:stretch/>
        </p:blipFill>
        <p:spPr bwMode="auto">
          <a:xfrm>
            <a:off x="1895475" y="3581400"/>
            <a:ext cx="6457950" cy="96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 t="53857" r="24028" b="39000"/>
          <a:stretch/>
        </p:blipFill>
        <p:spPr bwMode="auto">
          <a:xfrm>
            <a:off x="1905000" y="1676400"/>
            <a:ext cx="6448425" cy="47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905000" y="2705100"/>
            <a:ext cx="6457950" cy="533400"/>
            <a:chOff x="2057399" y="2590800"/>
            <a:chExt cx="6457950" cy="533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6" t="44286" r="24183" b="50857"/>
            <a:stretch/>
          </p:blipFill>
          <p:spPr bwMode="auto">
            <a:xfrm>
              <a:off x="2057400" y="2590800"/>
              <a:ext cx="6457949" cy="323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6" t="70285" r="24183" b="26572"/>
            <a:stretch/>
          </p:blipFill>
          <p:spPr bwMode="auto">
            <a:xfrm>
              <a:off x="2057399" y="2914650"/>
              <a:ext cx="6457949" cy="209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9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2057400"/>
            <a:ext cx="70104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NEW: Update to Seller’s Disclosure Notice</a:t>
            </a:r>
          </a:p>
          <a:p>
            <a:pPr lvl="1"/>
            <a:r>
              <a:rPr lang="en-US" dirty="0"/>
              <a:t>Designed to be used to allow a seller to update the Seller’s Disclosure Notice, if the seller is aware of new information regarding the condition of the property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Texas Property Code Sec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 5.008. SELLER'S DISCLOSURE OF PROPERTY CONDITION.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d)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 notice shall be completed to the best of seller's belief and knowledge as of the date the notice is completed and signed by the seller.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the information required by the notice is unknown to the seller, the seller shall indicate that fact on the notice, and by that act is in compliance with this section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457200" lvl="1" indent="0">
              <a:buNone/>
            </a:pP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err="1" smtClean="0"/>
              <a:t>Domel</a:t>
            </a:r>
            <a:r>
              <a:rPr lang="en-US" dirty="0" smtClean="0"/>
              <a:t> v. Birdwell: “…Given that the statements contained in the [Seller’s Disclosure Notice] were no longer true when the Notice was given to Birdwell, [the Seller] had a common-law duty to disclose the whole truth, correct any misstatements or false impressions, and disclose material information […] that would not have been discoverable through ordinary and reasonable </a:t>
            </a:r>
            <a:r>
              <a:rPr lang="en-US" dirty="0" err="1" smtClean="0"/>
              <a:t>dilligence</a:t>
            </a:r>
            <a:r>
              <a:rPr lang="en-US" dirty="0" smtClean="0"/>
              <a:t>…”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16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Residential Buyer/Tenant Representation </a:t>
            </a:r>
            <a:r>
              <a:rPr lang="en-US" dirty="0" smtClean="0"/>
              <a:t>Agreement</a:t>
            </a:r>
          </a:p>
          <a:p>
            <a:pPr lvl="1"/>
            <a:r>
              <a:rPr lang="en-US" dirty="0" smtClean="0"/>
              <a:t>Paragraph 18F: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Paragraph 18G: </a:t>
            </a:r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45507" r="37812" b="37246"/>
          <a:stretch/>
        </p:blipFill>
        <p:spPr bwMode="auto">
          <a:xfrm>
            <a:off x="1952624" y="3505200"/>
            <a:ext cx="6428979" cy="152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39131" r="37813" b="53478"/>
          <a:stretch/>
        </p:blipFill>
        <p:spPr bwMode="auto">
          <a:xfrm>
            <a:off x="1952624" y="2133600"/>
            <a:ext cx="6589082" cy="66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NEW: Wire Fraud Warning</a:t>
            </a:r>
          </a:p>
          <a:p>
            <a:pPr lvl="1"/>
            <a:r>
              <a:rPr lang="en-US" dirty="0"/>
              <a:t>To be used to inform parties to a real estate transaction about the risks of wire fraud and what to do if they believe they are being targeted in a wire fraud scam.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20579" r="24219" b="49276"/>
          <a:stretch/>
        </p:blipFill>
        <p:spPr bwMode="auto">
          <a:xfrm>
            <a:off x="1600200" y="2667000"/>
            <a:ext cx="645795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6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General Information and Notice to Buyers and Sellers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FIRPTA</a:t>
            </a:r>
          </a:p>
          <a:p>
            <a:pPr lvl="1"/>
            <a:r>
              <a:rPr lang="en-US" dirty="0" smtClean="0"/>
              <a:t>Permits</a:t>
            </a:r>
          </a:p>
          <a:p>
            <a:pPr lvl="1"/>
            <a:r>
              <a:rPr lang="en-US" dirty="0" smtClean="0"/>
              <a:t>Restrictions on Property Near an International Border</a:t>
            </a:r>
          </a:p>
          <a:p>
            <a:pPr lvl="1"/>
            <a:r>
              <a:rPr lang="en-US" dirty="0" smtClean="0"/>
              <a:t>Surveillance</a:t>
            </a:r>
          </a:p>
          <a:p>
            <a:pPr lvl="1"/>
            <a:r>
              <a:rPr lang="en-US" dirty="0" smtClean="0"/>
              <a:t>Wire Fraud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21304" r="24296" b="52899"/>
          <a:stretch/>
        </p:blipFill>
        <p:spPr bwMode="auto">
          <a:xfrm>
            <a:off x="1676400" y="1676400"/>
            <a:ext cx="6419851" cy="16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NEW: Notice of Withdrawal of Offer</a:t>
            </a:r>
          </a:p>
          <a:p>
            <a:pPr lvl="1"/>
            <a:r>
              <a:rPr lang="en-US" dirty="0"/>
              <a:t>Designed to be used as a way to either (</a:t>
            </a:r>
            <a:r>
              <a:rPr lang="en-US" dirty="0" err="1"/>
              <a:t>i</a:t>
            </a:r>
            <a:r>
              <a:rPr lang="en-US" dirty="0"/>
              <a:t>) withdraw an offer/counteroffer or (ii) confirm the verbal withdrawal of an offer/counteroffer, prior to </a:t>
            </a:r>
            <a:r>
              <a:rPr lang="en-US" dirty="0" smtClean="0"/>
              <a:t>acceptance </a:t>
            </a:r>
            <a:r>
              <a:rPr lang="en-US" dirty="0"/>
              <a:t>of the offer by the other party.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37857" r="40124" b="21000"/>
          <a:stretch/>
        </p:blipFill>
        <p:spPr bwMode="auto">
          <a:xfrm>
            <a:off x="1962150" y="2438400"/>
            <a:ext cx="53721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lee\AppData\Local\Microsoft\Windows\Temporary Internet Files\Content.IE5\JDZQ2PVA\yes_logo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03144"/>
            <a:ext cx="914400" cy="5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to Four Family Residential Contract (Resale) </a:t>
            </a:r>
          </a:p>
          <a:p>
            <a:r>
              <a:rPr lang="en-US" b="1" dirty="0"/>
              <a:t>Paragraph </a:t>
            </a:r>
            <a:r>
              <a:rPr lang="en-US" b="1" dirty="0" smtClean="0"/>
              <a:t>2(E)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23939" r="28065" b="65954"/>
          <a:stretch/>
        </p:blipFill>
        <p:spPr bwMode="auto">
          <a:xfrm>
            <a:off x="1219200" y="2205446"/>
            <a:ext cx="7315200" cy="60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1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Seller's </a:t>
            </a:r>
            <a:r>
              <a:rPr lang="en-US" dirty="0"/>
              <a:t>Estimated Net </a:t>
            </a:r>
            <a:r>
              <a:rPr lang="en-US" dirty="0" smtClean="0"/>
              <a:t>Proceeds</a:t>
            </a:r>
          </a:p>
          <a:p>
            <a:pPr marL="0" indent="0">
              <a:buNone/>
            </a:pPr>
            <a:r>
              <a:rPr lang="en-US" dirty="0"/>
              <a:t>		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Approximation </a:t>
            </a:r>
            <a:r>
              <a:rPr lang="en-US" dirty="0"/>
              <a:t>of Buyer's Closing </a:t>
            </a:r>
            <a:r>
              <a:rPr lang="en-US" dirty="0" smtClean="0"/>
              <a:t>Costs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50000" r="37891" b="45652"/>
          <a:stretch/>
        </p:blipFill>
        <p:spPr bwMode="auto">
          <a:xfrm>
            <a:off x="1676400" y="1447800"/>
            <a:ext cx="6413494" cy="381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47536" r="38281" b="40725"/>
          <a:stretch/>
        </p:blipFill>
        <p:spPr bwMode="auto">
          <a:xfrm>
            <a:off x="1676400" y="2895600"/>
            <a:ext cx="6506164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2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Residential Lease</a:t>
            </a:r>
          </a:p>
          <a:p>
            <a:pPr lvl="1"/>
            <a:r>
              <a:rPr lang="en-US" dirty="0" smtClean="0"/>
              <a:t>Paragraph 13, Parking Rules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57000" r="37714" b="21571"/>
          <a:stretch/>
        </p:blipFill>
        <p:spPr bwMode="auto">
          <a:xfrm>
            <a:off x="1885950" y="1752600"/>
            <a:ext cx="5867400" cy="175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Residential Lease, continued</a:t>
            </a:r>
          </a:p>
          <a:p>
            <a:pPr lvl="1"/>
            <a:r>
              <a:rPr lang="en-US" dirty="0" smtClean="0"/>
              <a:t>Paragraph 17D, Prohibitions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22572" r="37791" b="44571"/>
          <a:stretch/>
        </p:blipFill>
        <p:spPr bwMode="auto">
          <a:xfrm>
            <a:off x="1676400" y="1828800"/>
            <a:ext cx="6248400" cy="28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1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Assistance Animals</a:t>
            </a:r>
          </a:p>
          <a:p>
            <a:pPr lvl="1"/>
            <a:r>
              <a:rPr lang="en-US" dirty="0" smtClean="0"/>
              <a:t>Residential Lease </a:t>
            </a:r>
          </a:p>
          <a:p>
            <a:pPr lvl="2"/>
            <a:r>
              <a:rPr lang="en-US" dirty="0" smtClean="0"/>
              <a:t>Paragraph 9. Pets: “An assistance animal is not a pet.”</a:t>
            </a:r>
          </a:p>
          <a:p>
            <a:pPr lvl="2"/>
            <a:r>
              <a:rPr lang="en-US" dirty="0" smtClean="0"/>
              <a:t>Paragraph 21. </a:t>
            </a:r>
            <a:r>
              <a:rPr lang="en-US" dirty="0"/>
              <a:t>Liability: “Unless prohibited by law, Tenant will promptly reimburse Landlord for any damages, injuries, or losses to person or property , </a:t>
            </a:r>
            <a:r>
              <a:rPr lang="en-US" dirty="0" smtClean="0"/>
              <a:t>caused </a:t>
            </a:r>
            <a:r>
              <a:rPr lang="en-US" dirty="0"/>
              <a:t>by Tenant, Tenant's </a:t>
            </a:r>
            <a:r>
              <a:rPr lang="en-US" dirty="0" smtClean="0"/>
              <a:t>guests</a:t>
            </a:r>
            <a:r>
              <a:rPr lang="en-US" dirty="0"/>
              <a:t>, any occupants, or any pets or </a:t>
            </a:r>
            <a:r>
              <a:rPr lang="en-US" b="1" dirty="0"/>
              <a:t>assistance animals,</a:t>
            </a:r>
            <a:r>
              <a:rPr lang="en-US" dirty="0"/>
              <a:t> including cost of repairs or service to the Property</a:t>
            </a:r>
            <a:r>
              <a:rPr lang="en-US" dirty="0" smtClean="0"/>
              <a:t>.”</a:t>
            </a:r>
            <a:endParaRPr lang="en-US" dirty="0"/>
          </a:p>
          <a:p>
            <a:pPr lvl="1"/>
            <a:r>
              <a:rPr lang="en-US" dirty="0" smtClean="0"/>
              <a:t>Pet Agreement: “</a:t>
            </a:r>
            <a:r>
              <a:rPr lang="en-US" sz="1700" dirty="0" smtClean="0"/>
              <a:t>NOTICE</a:t>
            </a:r>
            <a:r>
              <a:rPr lang="en-US" dirty="0" smtClean="0"/>
              <a:t>: An assistance animal is not a pet. Do not use this agreement if animal is an assistance animal.”</a:t>
            </a:r>
          </a:p>
          <a:p>
            <a:pPr lvl="1"/>
            <a:r>
              <a:rPr lang="en-US" dirty="0" smtClean="0"/>
              <a:t>NEW: Response to Request for Assistance Animal</a:t>
            </a:r>
            <a:r>
              <a:rPr lang="en-US" dirty="0"/>
              <a:t>: Designed to be used by the landlord as a response to a request for a reasonable </a:t>
            </a:r>
            <a:r>
              <a:rPr lang="en-US" dirty="0" smtClean="0"/>
              <a:t>accommodation, </a:t>
            </a:r>
            <a:r>
              <a:rPr lang="en-US" dirty="0"/>
              <a:t>made by or on behalf of an applicant or tenant </a:t>
            </a:r>
            <a:r>
              <a:rPr lang="en-US" dirty="0" smtClean="0"/>
              <a:t> with </a:t>
            </a:r>
            <a:r>
              <a:rPr lang="en-US" dirty="0"/>
              <a:t>a disability, regarding an assistance animal. The response should be provided promptly upon receiving such a request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NEW: General Information for Landlord Regarding Assistance Animals: This form provides general information summarizing the requirements of the Fair Housing Act and HUD-issued guidance to assist a landlord in the </a:t>
            </a:r>
            <a:r>
              <a:rPr lang="en-US" dirty="0" smtClean="0"/>
              <a:t>event </a:t>
            </a:r>
            <a:r>
              <a:rPr lang="en-US" dirty="0"/>
              <a:t>an applicant or tenant requests a reasonable accommodation for an assistance </a:t>
            </a:r>
            <a:r>
              <a:rPr lang="en-US" dirty="0" smtClean="0"/>
              <a:t>animal.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NEW: Notice of Abandonment</a:t>
            </a:r>
          </a:p>
          <a:p>
            <a:pPr lvl="1"/>
            <a:r>
              <a:rPr lang="en-US" dirty="0"/>
              <a:t>May be used to provide the notice of abandonment as outlined in Paragraph 16B(3) of TAR 2001 and 2011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47572" r="37636" b="36857"/>
          <a:stretch/>
        </p:blipFill>
        <p:spPr bwMode="auto">
          <a:xfrm>
            <a:off x="2057399" y="2286000"/>
            <a:ext cx="6329489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6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Residential Lease Application</a:t>
            </a:r>
          </a:p>
          <a:p>
            <a:pPr lvl="1"/>
            <a:r>
              <a:rPr lang="en-US" dirty="0"/>
              <a:t>HUD Guidance on the “Application of Fair Housing Act Standards to the Use of Criminal Records </a:t>
            </a:r>
            <a:r>
              <a:rPr lang="en-US" dirty="0" smtClean="0"/>
              <a:t>by Providers </a:t>
            </a:r>
            <a:r>
              <a:rPr lang="en-US" dirty="0"/>
              <a:t>of Housing and Real Estate-Related </a:t>
            </a:r>
            <a:r>
              <a:rPr lang="en-US" dirty="0" smtClean="0"/>
              <a:t>Transactions”, </a:t>
            </a:r>
            <a:r>
              <a:rPr lang="en-US" dirty="0"/>
              <a:t>April 2016</a:t>
            </a:r>
          </a:p>
          <a:p>
            <a:pPr lvl="2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32571" r="23950" b="51714"/>
          <a:stretch/>
        </p:blipFill>
        <p:spPr bwMode="auto">
          <a:xfrm>
            <a:off x="1828800" y="2486025"/>
            <a:ext cx="647700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Extension of Residential Lease</a:t>
            </a:r>
          </a:p>
          <a:p>
            <a:pPr lvl="1"/>
            <a:r>
              <a:rPr lang="en-US" dirty="0" smtClean="0"/>
              <a:t>Now only one version of the form.</a:t>
            </a:r>
          </a:p>
          <a:p>
            <a:pPr lvl="1"/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6" t="25429" r="38297" b="54571"/>
          <a:stretch/>
        </p:blipFill>
        <p:spPr bwMode="auto">
          <a:xfrm>
            <a:off x="1600200" y="1981200"/>
            <a:ext cx="643345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2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NEW: Residential Lease Amendment</a:t>
            </a:r>
          </a:p>
          <a:p>
            <a:pPr lvl="1"/>
            <a:r>
              <a:rPr lang="en-US" dirty="0"/>
              <a:t>May be used to amend TAR 2001 or 2011 as to the monthly rent, the security deposit amount, occupants, the number of vehicles, notice information, or other provisions. </a:t>
            </a:r>
            <a:endParaRPr lang="en-US" dirty="0" smtClean="0"/>
          </a:p>
          <a:p>
            <a:pPr lvl="1"/>
            <a:r>
              <a:rPr lang="en-US" dirty="0" smtClean="0"/>
              <a:t>Parties </a:t>
            </a:r>
            <a:r>
              <a:rPr lang="en-US" dirty="0"/>
              <a:t>wishing to extend the term of the lease should use TAR </a:t>
            </a:r>
            <a:r>
              <a:rPr lang="en-US" dirty="0" smtClean="0"/>
              <a:t>2005 </a:t>
            </a:r>
          </a:p>
          <a:p>
            <a:pPr lvl="1"/>
            <a:r>
              <a:rPr lang="en-US" dirty="0" smtClean="0"/>
              <a:t>Parties wishing to change a tenant under the lease should use TAR 2211.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Residential Leasing and Property Management Agreement</a:t>
            </a:r>
          </a:p>
          <a:p>
            <a:pPr lvl="1"/>
            <a:r>
              <a:rPr lang="en-US" dirty="0" smtClean="0"/>
              <a:t>Paragraph 4B. Record Keeping: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Paragraph 12. Fees Upon Termination: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28571" r="37558" b="57143"/>
          <a:stretch/>
        </p:blipFill>
        <p:spPr bwMode="auto">
          <a:xfrm>
            <a:off x="2057400" y="2209800"/>
            <a:ext cx="6144769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51571" r="37714" b="33000"/>
          <a:stretch/>
        </p:blipFill>
        <p:spPr bwMode="auto">
          <a:xfrm>
            <a:off x="2057400" y="4114800"/>
            <a:ext cx="6033206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29698" name="Picture 2" descr="C:\Users\alee\AppData\Local\Microsoft\Windows\Temporary Internet Files\Content.IE5\0E0L87XV\questions-2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850900"/>
            <a:ext cx="43942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to Four Family Residential Contract (Resale) </a:t>
            </a:r>
          </a:p>
          <a:p>
            <a:r>
              <a:rPr lang="en-US" b="1" dirty="0"/>
              <a:t>Paragraph </a:t>
            </a:r>
            <a:r>
              <a:rPr lang="en-US" b="1" dirty="0" smtClean="0"/>
              <a:t>5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59413" r="28065" b="12048"/>
          <a:stretch/>
        </p:blipFill>
        <p:spPr bwMode="auto">
          <a:xfrm>
            <a:off x="1295400" y="2209800"/>
            <a:ext cx="7136344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9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800600"/>
            <a:ext cx="7467600" cy="1600200"/>
          </a:xfrm>
        </p:spPr>
        <p:txBody>
          <a:bodyPr/>
          <a:lstStyle/>
          <a:p>
            <a:r>
              <a:rPr lang="en-US" sz="4800" dirty="0" smtClean="0"/>
              <a:t>What You Need to Know About Changes to TAR and TREC Forms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Still have a question? Contact the Legal Hotline at 512.480.8200</a:t>
            </a:r>
          </a:p>
          <a:p>
            <a:r>
              <a:rPr lang="en-US" dirty="0" smtClean="0"/>
              <a:t>Slides and audio will be available on the Events page of our website.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29000"/>
            <a:ext cx="620132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 New Form: Seller’s Notice of Termination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19601" r="3107" b="25183"/>
          <a:stretch/>
        </p:blipFill>
        <p:spPr bwMode="auto">
          <a:xfrm>
            <a:off x="1752600" y="1752600"/>
            <a:ext cx="5275217" cy="361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8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to Four Family Residential Contract (Resale) </a:t>
            </a:r>
          </a:p>
          <a:p>
            <a:r>
              <a:rPr lang="en-US" b="1" dirty="0"/>
              <a:t>Paragraph </a:t>
            </a:r>
            <a:r>
              <a:rPr lang="en-US" b="1" dirty="0" smtClean="0"/>
              <a:t>6(D)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27903" r="29258" b="18984"/>
          <a:stretch/>
        </p:blipFill>
        <p:spPr bwMode="auto">
          <a:xfrm>
            <a:off x="1018902" y="1972491"/>
            <a:ext cx="7498081" cy="350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3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Proposed: Notice of Buyer’s Termination of Contract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51890" r="3750" b="27761"/>
          <a:stretch/>
        </p:blipFill>
        <p:spPr bwMode="auto">
          <a:xfrm>
            <a:off x="1752600" y="1828800"/>
            <a:ext cx="63246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6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TREC Forms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56432" y="1545336"/>
            <a:ext cx="5001768" cy="3886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Other Changes to the One </a:t>
            </a:r>
            <a:r>
              <a:rPr lang="en-US" dirty="0"/>
              <a:t>to Four Family Residential Contract (Resale</a:t>
            </a:r>
            <a:r>
              <a:rPr lang="en-US" dirty="0" smtClean="0"/>
              <a:t>) include: </a:t>
            </a:r>
          </a:p>
          <a:p>
            <a:r>
              <a:rPr lang="en-US" dirty="0" smtClean="0"/>
              <a:t>6(A)(9) Mineral Exception</a:t>
            </a:r>
          </a:p>
          <a:p>
            <a:r>
              <a:rPr lang="en-US" dirty="0" smtClean="0"/>
              <a:t>Deleted “due to factors beyond Seller’s control” from paragraph 6(B)</a:t>
            </a:r>
          </a:p>
          <a:p>
            <a:r>
              <a:rPr lang="en-US" dirty="0" smtClean="0"/>
              <a:t>Made “effective date” a defined term (i.e. “Effective Date”) </a:t>
            </a:r>
          </a:p>
          <a:p>
            <a:r>
              <a:rPr lang="en-US" dirty="0" smtClean="0"/>
              <a:t>Paragraph 20 </a:t>
            </a:r>
          </a:p>
          <a:p>
            <a:r>
              <a:rPr lang="en-US" dirty="0" smtClean="0"/>
              <a:t>Added the two new forms in Addenda section</a:t>
            </a:r>
          </a:p>
          <a:p>
            <a:r>
              <a:rPr lang="en-US" dirty="0" smtClean="0"/>
              <a:t>Created a separate Contract Receipt box and Additional Earnest Money Receipt box on last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TM01859868[[fn=Thermal]]</Template>
  <TotalTime>6414</TotalTime>
  <Words>1797</Words>
  <Application>Microsoft Office PowerPoint</Application>
  <PresentationFormat>On-screen Show (4:3)</PresentationFormat>
  <Paragraphs>377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Thermal</vt:lpstr>
      <vt:lpstr>What You Need to Know About Changes to  TAR and TREC Forms</vt:lpstr>
      <vt:lpstr>Outline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TREC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TAR Forms</vt:lpstr>
      <vt:lpstr>Questions</vt:lpstr>
      <vt:lpstr>What You Need to Know About Changes to TAR and TREC Forms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Year! New Contracts! (And Rules)</dc:title>
  <dc:creator>Abby Lee</dc:creator>
  <cp:lastModifiedBy>Abby Lee</cp:lastModifiedBy>
  <cp:revision>125</cp:revision>
  <cp:lastPrinted>2018-02-27T23:03:06Z</cp:lastPrinted>
  <dcterms:created xsi:type="dcterms:W3CDTF">2016-01-06T16:57:41Z</dcterms:created>
  <dcterms:modified xsi:type="dcterms:W3CDTF">2018-02-28T23:10:37Z</dcterms:modified>
</cp:coreProperties>
</file>