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3"/>
  </p:notesMasterIdLst>
  <p:sldIdLst>
    <p:sldId id="256" r:id="rId2"/>
    <p:sldId id="257" r:id="rId3"/>
    <p:sldId id="258" r:id="rId4"/>
    <p:sldId id="261"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7" r:id="rId19"/>
    <p:sldId id="279" r:id="rId20"/>
    <p:sldId id="278" r:id="rId21"/>
    <p:sldId id="318"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3" r:id="rId43"/>
    <p:sldId id="302" r:id="rId44"/>
    <p:sldId id="304" r:id="rId45"/>
    <p:sldId id="306" r:id="rId46"/>
    <p:sldId id="307" r:id="rId47"/>
    <p:sldId id="310" r:id="rId48"/>
    <p:sldId id="311" r:id="rId49"/>
    <p:sldId id="314" r:id="rId50"/>
    <p:sldId id="316" r:id="rId51"/>
    <p:sldId id="317" r:id="rId5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72210" autoAdjust="0"/>
  </p:normalViewPr>
  <p:slideViewPr>
    <p:cSldViewPr snapToGrid="0">
      <p:cViewPr>
        <p:scale>
          <a:sx n="90" d="100"/>
          <a:sy n="90" d="100"/>
        </p:scale>
        <p:origin x="-274" y="4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9" tIns="46590" rIns="93179" bIns="46590"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79" tIns="46590" rIns="93179" bIns="46590" rtlCol="0"/>
          <a:lstStyle>
            <a:lvl1pPr algn="r">
              <a:defRPr sz="1200"/>
            </a:lvl1pPr>
          </a:lstStyle>
          <a:p>
            <a:fld id="{CDE086CB-E911-4572-96BA-7820201D13FF}" type="datetimeFigureOut">
              <a:rPr lang="en-US" smtClean="0"/>
              <a:t>12/11/2018</a:t>
            </a:fld>
            <a:endParaRPr lang="en-US"/>
          </a:p>
        </p:txBody>
      </p:sp>
      <p:sp>
        <p:nvSpPr>
          <p:cNvPr id="4" name="Slide Image Placeholder 3"/>
          <p:cNvSpPr>
            <a:spLocks noGrp="1" noRot="1" noChangeAspect="1"/>
          </p:cNvSpPr>
          <p:nvPr>
            <p:ph type="sldImg" idx="2"/>
          </p:nvPr>
        </p:nvSpPr>
        <p:spPr>
          <a:xfrm>
            <a:off x="406400" y="696913"/>
            <a:ext cx="6197600" cy="3487737"/>
          </a:xfrm>
          <a:prstGeom prst="rect">
            <a:avLst/>
          </a:prstGeom>
          <a:noFill/>
          <a:ln w="12700">
            <a:solidFill>
              <a:prstClr val="black"/>
            </a:solidFill>
          </a:ln>
        </p:spPr>
        <p:txBody>
          <a:bodyPr vert="horz" lIns="93179" tIns="46590" rIns="93179" bIns="46590" rtlCol="0" anchor="ctr"/>
          <a:lstStyle/>
          <a:p>
            <a:endParaRPr lang="en-US"/>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79" tIns="46590" rIns="93179" bIns="4659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179" tIns="46590" rIns="93179" bIns="4659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9" tIns="46590" rIns="93179" bIns="46590" rtlCol="0" anchor="b"/>
          <a:lstStyle>
            <a:lvl1pPr algn="r">
              <a:defRPr sz="1200"/>
            </a:lvl1pPr>
          </a:lstStyle>
          <a:p>
            <a:fld id="{21602183-F072-4B52-83F2-D997DE0A9A46}" type="slidenum">
              <a:rPr lang="en-US" smtClean="0"/>
              <a:t>‹#›</a:t>
            </a:fld>
            <a:endParaRPr lang="en-US"/>
          </a:p>
        </p:txBody>
      </p:sp>
    </p:spTree>
    <p:extLst>
      <p:ext uri="{BB962C8B-B14F-4D97-AF65-F5344CB8AC3E}">
        <p14:creationId xmlns:p14="http://schemas.microsoft.com/office/powerpoint/2010/main" val="578417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02183-F072-4B52-83F2-D997DE0A9A46}" type="slidenum">
              <a:rPr lang="en-US" smtClean="0"/>
              <a:t>1</a:t>
            </a:fld>
            <a:endParaRPr lang="en-US"/>
          </a:p>
        </p:txBody>
      </p:sp>
    </p:spTree>
    <p:extLst>
      <p:ext uri="{BB962C8B-B14F-4D97-AF65-F5344CB8AC3E}">
        <p14:creationId xmlns:p14="http://schemas.microsoft.com/office/powerpoint/2010/main" val="870138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02183-F072-4B52-83F2-D997DE0A9A46}" type="slidenum">
              <a:rPr lang="en-US" smtClean="0"/>
              <a:t>10</a:t>
            </a:fld>
            <a:endParaRPr lang="en-US"/>
          </a:p>
        </p:txBody>
      </p:sp>
    </p:spTree>
    <p:extLst>
      <p:ext uri="{BB962C8B-B14F-4D97-AF65-F5344CB8AC3E}">
        <p14:creationId xmlns:p14="http://schemas.microsoft.com/office/powerpoint/2010/main" val="2219773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02183-F072-4B52-83F2-D997DE0A9A46}" type="slidenum">
              <a:rPr lang="en-US" smtClean="0"/>
              <a:t>11</a:t>
            </a:fld>
            <a:endParaRPr lang="en-US"/>
          </a:p>
        </p:txBody>
      </p:sp>
    </p:spTree>
    <p:extLst>
      <p:ext uri="{BB962C8B-B14F-4D97-AF65-F5344CB8AC3E}">
        <p14:creationId xmlns:p14="http://schemas.microsoft.com/office/powerpoint/2010/main" val="2105238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602183-F072-4B52-83F2-D997DE0A9A46}" type="slidenum">
              <a:rPr lang="en-US" smtClean="0"/>
              <a:t>12</a:t>
            </a:fld>
            <a:endParaRPr lang="en-US"/>
          </a:p>
        </p:txBody>
      </p:sp>
    </p:spTree>
    <p:extLst>
      <p:ext uri="{BB962C8B-B14F-4D97-AF65-F5344CB8AC3E}">
        <p14:creationId xmlns:p14="http://schemas.microsoft.com/office/powerpoint/2010/main" val="566770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602183-F072-4B52-83F2-D997DE0A9A46}" type="slidenum">
              <a:rPr lang="en-US" smtClean="0"/>
              <a:t>13</a:t>
            </a:fld>
            <a:endParaRPr lang="en-US"/>
          </a:p>
        </p:txBody>
      </p:sp>
    </p:spTree>
    <p:extLst>
      <p:ext uri="{BB962C8B-B14F-4D97-AF65-F5344CB8AC3E}">
        <p14:creationId xmlns:p14="http://schemas.microsoft.com/office/powerpoint/2010/main" val="2348955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602183-F072-4B52-83F2-D997DE0A9A46}" type="slidenum">
              <a:rPr lang="en-US" smtClean="0"/>
              <a:t>14</a:t>
            </a:fld>
            <a:endParaRPr lang="en-US"/>
          </a:p>
        </p:txBody>
      </p:sp>
    </p:spTree>
    <p:extLst>
      <p:ext uri="{BB962C8B-B14F-4D97-AF65-F5344CB8AC3E}">
        <p14:creationId xmlns:p14="http://schemas.microsoft.com/office/powerpoint/2010/main" val="3312336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80000"/>
              <a:defRPr/>
            </a:pPr>
            <a:endParaRPr lang="en-US" alt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1602183-F072-4B52-83F2-D997DE0A9A46}" type="slidenum">
              <a:rPr lang="en-US" smtClean="0"/>
              <a:t>15</a:t>
            </a:fld>
            <a:endParaRPr lang="en-US"/>
          </a:p>
        </p:txBody>
      </p:sp>
    </p:spTree>
    <p:extLst>
      <p:ext uri="{BB962C8B-B14F-4D97-AF65-F5344CB8AC3E}">
        <p14:creationId xmlns:p14="http://schemas.microsoft.com/office/powerpoint/2010/main" val="1566870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21602183-F072-4B52-83F2-D997DE0A9A46}" type="slidenum">
              <a:rPr lang="en-US" smtClean="0"/>
              <a:t>16</a:t>
            </a:fld>
            <a:endParaRPr lang="en-US"/>
          </a:p>
        </p:txBody>
      </p:sp>
    </p:spTree>
    <p:extLst>
      <p:ext uri="{BB962C8B-B14F-4D97-AF65-F5344CB8AC3E}">
        <p14:creationId xmlns:p14="http://schemas.microsoft.com/office/powerpoint/2010/main" val="3962406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a:endParaRPr lang="en-US" altLang="en-US" dirty="0" smtClean="0"/>
          </a:p>
        </p:txBody>
      </p:sp>
      <p:sp>
        <p:nvSpPr>
          <p:cNvPr id="4" name="Slide Number Placeholder 3"/>
          <p:cNvSpPr>
            <a:spLocks noGrp="1"/>
          </p:cNvSpPr>
          <p:nvPr>
            <p:ph type="sldNum" sz="quarter" idx="10"/>
          </p:nvPr>
        </p:nvSpPr>
        <p:spPr/>
        <p:txBody>
          <a:bodyPr/>
          <a:lstStyle/>
          <a:p>
            <a:fld id="{21602183-F072-4B52-83F2-D997DE0A9A46}" type="slidenum">
              <a:rPr lang="en-US" smtClean="0"/>
              <a:t>17</a:t>
            </a:fld>
            <a:endParaRPr lang="en-US"/>
          </a:p>
        </p:txBody>
      </p:sp>
    </p:spTree>
    <p:extLst>
      <p:ext uri="{BB962C8B-B14F-4D97-AF65-F5344CB8AC3E}">
        <p14:creationId xmlns:p14="http://schemas.microsoft.com/office/powerpoint/2010/main" val="1766699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02183-F072-4B52-83F2-D997DE0A9A46}" type="slidenum">
              <a:rPr lang="en-US" smtClean="0"/>
              <a:t>18</a:t>
            </a:fld>
            <a:endParaRPr lang="en-US"/>
          </a:p>
        </p:txBody>
      </p:sp>
    </p:spTree>
    <p:extLst>
      <p:ext uri="{BB962C8B-B14F-4D97-AF65-F5344CB8AC3E}">
        <p14:creationId xmlns:p14="http://schemas.microsoft.com/office/powerpoint/2010/main" val="53716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02183-F072-4B52-83F2-D997DE0A9A46}" type="slidenum">
              <a:rPr lang="en-US" smtClean="0"/>
              <a:t>19</a:t>
            </a:fld>
            <a:endParaRPr lang="en-US"/>
          </a:p>
        </p:txBody>
      </p:sp>
    </p:spTree>
    <p:extLst>
      <p:ext uri="{BB962C8B-B14F-4D97-AF65-F5344CB8AC3E}">
        <p14:creationId xmlns:p14="http://schemas.microsoft.com/office/powerpoint/2010/main" val="4206723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02183-F072-4B52-83F2-D997DE0A9A46}" type="slidenum">
              <a:rPr lang="en-US" smtClean="0"/>
              <a:t>2</a:t>
            </a:fld>
            <a:endParaRPr lang="en-US"/>
          </a:p>
        </p:txBody>
      </p:sp>
    </p:spTree>
    <p:extLst>
      <p:ext uri="{BB962C8B-B14F-4D97-AF65-F5344CB8AC3E}">
        <p14:creationId xmlns:p14="http://schemas.microsoft.com/office/powerpoint/2010/main" val="1356522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02183-F072-4B52-83F2-D997DE0A9A46}" type="slidenum">
              <a:rPr lang="en-US" smtClean="0"/>
              <a:t>20</a:t>
            </a:fld>
            <a:endParaRPr lang="en-US"/>
          </a:p>
        </p:txBody>
      </p:sp>
    </p:spTree>
    <p:extLst>
      <p:ext uri="{BB962C8B-B14F-4D97-AF65-F5344CB8AC3E}">
        <p14:creationId xmlns:p14="http://schemas.microsoft.com/office/powerpoint/2010/main" val="3250176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02183-F072-4B52-83F2-D997DE0A9A46}" type="slidenum">
              <a:rPr lang="en-US" smtClean="0"/>
              <a:t>21</a:t>
            </a:fld>
            <a:endParaRPr lang="en-US"/>
          </a:p>
        </p:txBody>
      </p:sp>
    </p:spTree>
    <p:extLst>
      <p:ext uri="{BB962C8B-B14F-4D97-AF65-F5344CB8AC3E}">
        <p14:creationId xmlns:p14="http://schemas.microsoft.com/office/powerpoint/2010/main" val="53716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02183-F072-4B52-83F2-D997DE0A9A46}" type="slidenum">
              <a:rPr lang="en-US" smtClean="0"/>
              <a:t>22</a:t>
            </a:fld>
            <a:endParaRPr lang="en-US"/>
          </a:p>
        </p:txBody>
      </p:sp>
    </p:spTree>
    <p:extLst>
      <p:ext uri="{BB962C8B-B14F-4D97-AF65-F5344CB8AC3E}">
        <p14:creationId xmlns:p14="http://schemas.microsoft.com/office/powerpoint/2010/main" val="2154782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02183-F072-4B52-83F2-D997DE0A9A46}" type="slidenum">
              <a:rPr lang="en-US" smtClean="0"/>
              <a:t>23</a:t>
            </a:fld>
            <a:endParaRPr lang="en-US"/>
          </a:p>
        </p:txBody>
      </p:sp>
    </p:spTree>
    <p:extLst>
      <p:ext uri="{BB962C8B-B14F-4D97-AF65-F5344CB8AC3E}">
        <p14:creationId xmlns:p14="http://schemas.microsoft.com/office/powerpoint/2010/main" val="1161808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eaLnBrk="1"/>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21602183-F072-4B52-83F2-D997DE0A9A46}" type="slidenum">
              <a:rPr lang="en-US" smtClean="0"/>
              <a:t>24</a:t>
            </a:fld>
            <a:endParaRPr lang="en-US"/>
          </a:p>
        </p:txBody>
      </p:sp>
    </p:spTree>
    <p:extLst>
      <p:ext uri="{BB962C8B-B14F-4D97-AF65-F5344CB8AC3E}">
        <p14:creationId xmlns:p14="http://schemas.microsoft.com/office/powerpoint/2010/main" val="754896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02183-F072-4B52-83F2-D997DE0A9A46}" type="slidenum">
              <a:rPr lang="en-US" smtClean="0"/>
              <a:t>25</a:t>
            </a:fld>
            <a:endParaRPr lang="en-US"/>
          </a:p>
        </p:txBody>
      </p:sp>
    </p:spTree>
    <p:extLst>
      <p:ext uri="{BB962C8B-B14F-4D97-AF65-F5344CB8AC3E}">
        <p14:creationId xmlns:p14="http://schemas.microsoft.com/office/powerpoint/2010/main" val="1045834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02183-F072-4B52-83F2-D997DE0A9A46}" type="slidenum">
              <a:rPr lang="en-US" smtClean="0"/>
              <a:t>26</a:t>
            </a:fld>
            <a:endParaRPr lang="en-US"/>
          </a:p>
        </p:txBody>
      </p:sp>
    </p:spTree>
    <p:extLst>
      <p:ext uri="{BB962C8B-B14F-4D97-AF65-F5344CB8AC3E}">
        <p14:creationId xmlns:p14="http://schemas.microsoft.com/office/powerpoint/2010/main" val="1947193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02183-F072-4B52-83F2-D997DE0A9A46}" type="slidenum">
              <a:rPr lang="en-US" smtClean="0"/>
              <a:t>27</a:t>
            </a:fld>
            <a:endParaRPr lang="en-US"/>
          </a:p>
        </p:txBody>
      </p:sp>
    </p:spTree>
    <p:extLst>
      <p:ext uri="{BB962C8B-B14F-4D97-AF65-F5344CB8AC3E}">
        <p14:creationId xmlns:p14="http://schemas.microsoft.com/office/powerpoint/2010/main" val="1587193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02183-F072-4B52-83F2-D997DE0A9A46}" type="slidenum">
              <a:rPr lang="en-US" smtClean="0"/>
              <a:t>28</a:t>
            </a:fld>
            <a:endParaRPr lang="en-US"/>
          </a:p>
        </p:txBody>
      </p:sp>
    </p:spTree>
    <p:extLst>
      <p:ext uri="{BB962C8B-B14F-4D97-AF65-F5344CB8AC3E}">
        <p14:creationId xmlns:p14="http://schemas.microsoft.com/office/powerpoint/2010/main" val="2430679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21602183-F072-4B52-83F2-D997DE0A9A46}" type="slidenum">
              <a:rPr lang="en-US" smtClean="0"/>
              <a:t>29</a:t>
            </a:fld>
            <a:endParaRPr lang="en-US"/>
          </a:p>
        </p:txBody>
      </p:sp>
    </p:spTree>
    <p:extLst>
      <p:ext uri="{BB962C8B-B14F-4D97-AF65-F5344CB8AC3E}">
        <p14:creationId xmlns:p14="http://schemas.microsoft.com/office/powerpoint/2010/main" val="2658126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9" indent="-232949" defTabSz="911291">
              <a:buSzPct val="80000"/>
              <a:buFontTx/>
              <a:buChar char="•"/>
              <a:defRPr/>
            </a:pPr>
            <a:endParaRPr lang="en-US" altLang="en-US" dirty="0" smtClean="0"/>
          </a:p>
          <a:p>
            <a:pPr marL="232949" indent="-232949">
              <a:buSzPct val="80000"/>
              <a:buFontTx/>
              <a:buChar char="•"/>
              <a:defRPr/>
            </a:pPr>
            <a:endParaRPr lang="en-US" altLang="en-US" dirty="0" smtClean="0"/>
          </a:p>
        </p:txBody>
      </p:sp>
      <p:sp>
        <p:nvSpPr>
          <p:cNvPr id="4" name="Slide Number Placeholder 3"/>
          <p:cNvSpPr>
            <a:spLocks noGrp="1"/>
          </p:cNvSpPr>
          <p:nvPr>
            <p:ph type="sldNum" sz="quarter" idx="10"/>
          </p:nvPr>
        </p:nvSpPr>
        <p:spPr/>
        <p:txBody>
          <a:bodyPr/>
          <a:lstStyle/>
          <a:p>
            <a:fld id="{21602183-F072-4B52-83F2-D997DE0A9A46}" type="slidenum">
              <a:rPr lang="en-US" smtClean="0"/>
              <a:t>3</a:t>
            </a:fld>
            <a:endParaRPr lang="en-US"/>
          </a:p>
        </p:txBody>
      </p:sp>
    </p:spTree>
    <p:extLst>
      <p:ext uri="{BB962C8B-B14F-4D97-AF65-F5344CB8AC3E}">
        <p14:creationId xmlns:p14="http://schemas.microsoft.com/office/powerpoint/2010/main" val="1927029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a:endParaRPr lang="en-US" altLang="en-US" dirty="0" smtClean="0"/>
          </a:p>
        </p:txBody>
      </p:sp>
      <p:sp>
        <p:nvSpPr>
          <p:cNvPr id="4" name="Slide Number Placeholder 3"/>
          <p:cNvSpPr>
            <a:spLocks noGrp="1"/>
          </p:cNvSpPr>
          <p:nvPr>
            <p:ph type="sldNum" sz="quarter" idx="10"/>
          </p:nvPr>
        </p:nvSpPr>
        <p:spPr/>
        <p:txBody>
          <a:bodyPr/>
          <a:lstStyle/>
          <a:p>
            <a:fld id="{21602183-F072-4B52-83F2-D997DE0A9A46}" type="slidenum">
              <a:rPr lang="en-US" smtClean="0"/>
              <a:t>30</a:t>
            </a:fld>
            <a:endParaRPr lang="en-US"/>
          </a:p>
        </p:txBody>
      </p:sp>
    </p:spTree>
    <p:extLst>
      <p:ext uri="{BB962C8B-B14F-4D97-AF65-F5344CB8AC3E}">
        <p14:creationId xmlns:p14="http://schemas.microsoft.com/office/powerpoint/2010/main" val="21269167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02183-F072-4B52-83F2-D997DE0A9A46}" type="slidenum">
              <a:rPr lang="en-US" smtClean="0"/>
              <a:t>31</a:t>
            </a:fld>
            <a:endParaRPr lang="en-US"/>
          </a:p>
        </p:txBody>
      </p:sp>
    </p:spTree>
    <p:extLst>
      <p:ext uri="{BB962C8B-B14F-4D97-AF65-F5344CB8AC3E}">
        <p14:creationId xmlns:p14="http://schemas.microsoft.com/office/powerpoint/2010/main" val="1272676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02183-F072-4B52-83F2-D997DE0A9A46}" type="slidenum">
              <a:rPr lang="en-US" smtClean="0"/>
              <a:t>32</a:t>
            </a:fld>
            <a:endParaRPr lang="en-US"/>
          </a:p>
        </p:txBody>
      </p:sp>
    </p:spTree>
    <p:extLst>
      <p:ext uri="{BB962C8B-B14F-4D97-AF65-F5344CB8AC3E}">
        <p14:creationId xmlns:p14="http://schemas.microsoft.com/office/powerpoint/2010/main" val="14702748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602183-F072-4B52-83F2-D997DE0A9A46}" type="slidenum">
              <a:rPr lang="en-US" smtClean="0"/>
              <a:t>33</a:t>
            </a:fld>
            <a:endParaRPr lang="en-US"/>
          </a:p>
        </p:txBody>
      </p:sp>
    </p:spTree>
    <p:extLst>
      <p:ext uri="{BB962C8B-B14F-4D97-AF65-F5344CB8AC3E}">
        <p14:creationId xmlns:p14="http://schemas.microsoft.com/office/powerpoint/2010/main" val="4254226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02183-F072-4B52-83F2-D997DE0A9A46}" type="slidenum">
              <a:rPr lang="en-US" smtClean="0"/>
              <a:t>34</a:t>
            </a:fld>
            <a:endParaRPr lang="en-US"/>
          </a:p>
        </p:txBody>
      </p:sp>
    </p:spTree>
    <p:extLst>
      <p:ext uri="{BB962C8B-B14F-4D97-AF65-F5344CB8AC3E}">
        <p14:creationId xmlns:p14="http://schemas.microsoft.com/office/powerpoint/2010/main" val="11173729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602183-F072-4B52-83F2-D997DE0A9A46}" type="slidenum">
              <a:rPr lang="en-US" smtClean="0"/>
              <a:t>35</a:t>
            </a:fld>
            <a:endParaRPr lang="en-US"/>
          </a:p>
        </p:txBody>
      </p:sp>
    </p:spTree>
    <p:extLst>
      <p:ext uri="{BB962C8B-B14F-4D97-AF65-F5344CB8AC3E}">
        <p14:creationId xmlns:p14="http://schemas.microsoft.com/office/powerpoint/2010/main" val="35872530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02183-F072-4B52-83F2-D997DE0A9A46}" type="slidenum">
              <a:rPr lang="en-US" smtClean="0"/>
              <a:t>36</a:t>
            </a:fld>
            <a:endParaRPr lang="en-US"/>
          </a:p>
        </p:txBody>
      </p:sp>
    </p:spTree>
    <p:extLst>
      <p:ext uri="{BB962C8B-B14F-4D97-AF65-F5344CB8AC3E}">
        <p14:creationId xmlns:p14="http://schemas.microsoft.com/office/powerpoint/2010/main" val="21376550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602183-F072-4B52-83F2-D997DE0A9A46}" type="slidenum">
              <a:rPr lang="en-US" smtClean="0"/>
              <a:t>37</a:t>
            </a:fld>
            <a:endParaRPr lang="en-US"/>
          </a:p>
        </p:txBody>
      </p:sp>
    </p:spTree>
    <p:extLst>
      <p:ext uri="{BB962C8B-B14F-4D97-AF65-F5344CB8AC3E}">
        <p14:creationId xmlns:p14="http://schemas.microsoft.com/office/powerpoint/2010/main" val="42247025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02183-F072-4B52-83F2-D997DE0A9A46}" type="slidenum">
              <a:rPr lang="en-US" smtClean="0"/>
              <a:t>38</a:t>
            </a:fld>
            <a:endParaRPr lang="en-US"/>
          </a:p>
        </p:txBody>
      </p:sp>
    </p:spTree>
    <p:extLst>
      <p:ext uri="{BB962C8B-B14F-4D97-AF65-F5344CB8AC3E}">
        <p14:creationId xmlns:p14="http://schemas.microsoft.com/office/powerpoint/2010/main" val="34533311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02183-F072-4B52-83F2-D997DE0A9A46}" type="slidenum">
              <a:rPr lang="en-US" smtClean="0"/>
              <a:t>39</a:t>
            </a:fld>
            <a:endParaRPr lang="en-US"/>
          </a:p>
        </p:txBody>
      </p:sp>
    </p:spTree>
    <p:extLst>
      <p:ext uri="{BB962C8B-B14F-4D97-AF65-F5344CB8AC3E}">
        <p14:creationId xmlns:p14="http://schemas.microsoft.com/office/powerpoint/2010/main" val="3508008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02183-F072-4B52-83F2-D997DE0A9A46}" type="slidenum">
              <a:rPr lang="en-US" smtClean="0"/>
              <a:t>4</a:t>
            </a:fld>
            <a:endParaRPr lang="en-US"/>
          </a:p>
        </p:txBody>
      </p:sp>
    </p:spTree>
    <p:extLst>
      <p:ext uri="{BB962C8B-B14F-4D97-AF65-F5344CB8AC3E}">
        <p14:creationId xmlns:p14="http://schemas.microsoft.com/office/powerpoint/2010/main" val="3200151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602183-F072-4B52-83F2-D997DE0A9A46}" type="slidenum">
              <a:rPr lang="en-US" smtClean="0"/>
              <a:t>40</a:t>
            </a:fld>
            <a:endParaRPr lang="en-US"/>
          </a:p>
        </p:txBody>
      </p:sp>
    </p:spTree>
    <p:extLst>
      <p:ext uri="{BB962C8B-B14F-4D97-AF65-F5344CB8AC3E}">
        <p14:creationId xmlns:p14="http://schemas.microsoft.com/office/powerpoint/2010/main" val="462809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602183-F072-4B52-83F2-D997DE0A9A46}" type="slidenum">
              <a:rPr lang="en-US" smtClean="0"/>
              <a:t>41</a:t>
            </a:fld>
            <a:endParaRPr lang="en-US"/>
          </a:p>
        </p:txBody>
      </p:sp>
    </p:spTree>
    <p:extLst>
      <p:ext uri="{BB962C8B-B14F-4D97-AF65-F5344CB8AC3E}">
        <p14:creationId xmlns:p14="http://schemas.microsoft.com/office/powerpoint/2010/main" val="12846090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02183-F072-4B52-83F2-D997DE0A9A46}" type="slidenum">
              <a:rPr lang="en-US" smtClean="0"/>
              <a:t>42</a:t>
            </a:fld>
            <a:endParaRPr lang="en-US"/>
          </a:p>
        </p:txBody>
      </p:sp>
    </p:spTree>
    <p:extLst>
      <p:ext uri="{BB962C8B-B14F-4D97-AF65-F5344CB8AC3E}">
        <p14:creationId xmlns:p14="http://schemas.microsoft.com/office/powerpoint/2010/main" val="2595858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02183-F072-4B52-83F2-D997DE0A9A46}" type="slidenum">
              <a:rPr lang="en-US" smtClean="0"/>
              <a:t>43</a:t>
            </a:fld>
            <a:endParaRPr lang="en-US"/>
          </a:p>
        </p:txBody>
      </p:sp>
    </p:spTree>
    <p:extLst>
      <p:ext uri="{BB962C8B-B14F-4D97-AF65-F5344CB8AC3E}">
        <p14:creationId xmlns:p14="http://schemas.microsoft.com/office/powerpoint/2010/main" val="1737965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02183-F072-4B52-83F2-D997DE0A9A46}" type="slidenum">
              <a:rPr lang="en-US" smtClean="0"/>
              <a:t>44</a:t>
            </a:fld>
            <a:endParaRPr lang="en-US"/>
          </a:p>
        </p:txBody>
      </p:sp>
    </p:spTree>
    <p:extLst>
      <p:ext uri="{BB962C8B-B14F-4D97-AF65-F5344CB8AC3E}">
        <p14:creationId xmlns:p14="http://schemas.microsoft.com/office/powerpoint/2010/main" val="12260100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602183-F072-4B52-83F2-D997DE0A9A46}" type="slidenum">
              <a:rPr lang="en-US" smtClean="0"/>
              <a:t>45</a:t>
            </a:fld>
            <a:endParaRPr lang="en-US"/>
          </a:p>
        </p:txBody>
      </p:sp>
    </p:spTree>
    <p:extLst>
      <p:ext uri="{BB962C8B-B14F-4D97-AF65-F5344CB8AC3E}">
        <p14:creationId xmlns:p14="http://schemas.microsoft.com/office/powerpoint/2010/main" val="39268606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602183-F072-4B52-83F2-D997DE0A9A46}" type="slidenum">
              <a:rPr lang="en-US" smtClean="0"/>
              <a:t>46</a:t>
            </a:fld>
            <a:endParaRPr lang="en-US"/>
          </a:p>
        </p:txBody>
      </p:sp>
    </p:spTree>
    <p:extLst>
      <p:ext uri="{BB962C8B-B14F-4D97-AF65-F5344CB8AC3E}">
        <p14:creationId xmlns:p14="http://schemas.microsoft.com/office/powerpoint/2010/main" val="38979951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02183-F072-4B52-83F2-D997DE0A9A46}" type="slidenum">
              <a:rPr lang="en-US" smtClean="0"/>
              <a:t>47</a:t>
            </a:fld>
            <a:endParaRPr lang="en-US"/>
          </a:p>
        </p:txBody>
      </p:sp>
    </p:spTree>
    <p:extLst>
      <p:ext uri="{BB962C8B-B14F-4D97-AF65-F5344CB8AC3E}">
        <p14:creationId xmlns:p14="http://schemas.microsoft.com/office/powerpoint/2010/main" val="14908507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602183-F072-4B52-83F2-D997DE0A9A46}" type="slidenum">
              <a:rPr lang="en-US" smtClean="0"/>
              <a:t>48</a:t>
            </a:fld>
            <a:endParaRPr lang="en-US"/>
          </a:p>
        </p:txBody>
      </p:sp>
    </p:spTree>
    <p:extLst>
      <p:ext uri="{BB962C8B-B14F-4D97-AF65-F5344CB8AC3E}">
        <p14:creationId xmlns:p14="http://schemas.microsoft.com/office/powerpoint/2010/main" val="17783404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02183-F072-4B52-83F2-D997DE0A9A46}" type="slidenum">
              <a:rPr lang="en-US" smtClean="0"/>
              <a:t>49</a:t>
            </a:fld>
            <a:endParaRPr lang="en-US"/>
          </a:p>
        </p:txBody>
      </p:sp>
    </p:spTree>
    <p:extLst>
      <p:ext uri="{BB962C8B-B14F-4D97-AF65-F5344CB8AC3E}">
        <p14:creationId xmlns:p14="http://schemas.microsoft.com/office/powerpoint/2010/main" val="2329562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02183-F072-4B52-83F2-D997DE0A9A46}" type="slidenum">
              <a:rPr lang="en-US" smtClean="0"/>
              <a:t>5</a:t>
            </a:fld>
            <a:endParaRPr lang="en-US"/>
          </a:p>
        </p:txBody>
      </p:sp>
    </p:spTree>
    <p:extLst>
      <p:ext uri="{BB962C8B-B14F-4D97-AF65-F5344CB8AC3E}">
        <p14:creationId xmlns:p14="http://schemas.microsoft.com/office/powerpoint/2010/main" val="16362904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xfrm>
            <a:off x="406400" y="696913"/>
            <a:ext cx="6197600" cy="3487737"/>
          </a:xfrm>
        </p:spPr>
      </p:sp>
      <p:sp>
        <p:nvSpPr>
          <p:cNvPr id="129027"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602183-F072-4B52-83F2-D997DE0A9A46}" type="slidenum">
              <a:rPr lang="en-US" smtClean="0"/>
              <a:t>51</a:t>
            </a:fld>
            <a:endParaRPr lang="en-US"/>
          </a:p>
        </p:txBody>
      </p:sp>
    </p:spTree>
    <p:extLst>
      <p:ext uri="{BB962C8B-B14F-4D97-AF65-F5344CB8AC3E}">
        <p14:creationId xmlns:p14="http://schemas.microsoft.com/office/powerpoint/2010/main" val="2235065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02183-F072-4B52-83F2-D997DE0A9A46}" type="slidenum">
              <a:rPr lang="en-US" smtClean="0"/>
              <a:t>6</a:t>
            </a:fld>
            <a:endParaRPr lang="en-US"/>
          </a:p>
        </p:txBody>
      </p:sp>
    </p:spTree>
    <p:extLst>
      <p:ext uri="{BB962C8B-B14F-4D97-AF65-F5344CB8AC3E}">
        <p14:creationId xmlns:p14="http://schemas.microsoft.com/office/powerpoint/2010/main" val="3649076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602183-F072-4B52-83F2-D997DE0A9A46}" type="slidenum">
              <a:rPr lang="en-US" smtClean="0"/>
              <a:t>7</a:t>
            </a:fld>
            <a:endParaRPr lang="en-US"/>
          </a:p>
        </p:txBody>
      </p:sp>
    </p:spTree>
    <p:extLst>
      <p:ext uri="{BB962C8B-B14F-4D97-AF65-F5344CB8AC3E}">
        <p14:creationId xmlns:p14="http://schemas.microsoft.com/office/powerpoint/2010/main" val="1042682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02183-F072-4B52-83F2-D997DE0A9A46}" type="slidenum">
              <a:rPr lang="en-US" smtClean="0"/>
              <a:t>8</a:t>
            </a:fld>
            <a:endParaRPr lang="en-US"/>
          </a:p>
        </p:txBody>
      </p:sp>
    </p:spTree>
    <p:extLst>
      <p:ext uri="{BB962C8B-B14F-4D97-AF65-F5344CB8AC3E}">
        <p14:creationId xmlns:p14="http://schemas.microsoft.com/office/powerpoint/2010/main" val="267576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02183-F072-4B52-83F2-D997DE0A9A46}" type="slidenum">
              <a:rPr lang="en-US" smtClean="0"/>
              <a:t>9</a:t>
            </a:fld>
            <a:endParaRPr lang="en-US"/>
          </a:p>
        </p:txBody>
      </p:sp>
    </p:spTree>
    <p:extLst>
      <p:ext uri="{BB962C8B-B14F-4D97-AF65-F5344CB8AC3E}">
        <p14:creationId xmlns:p14="http://schemas.microsoft.com/office/powerpoint/2010/main" val="2470169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12/11/2018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12/11/2018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12/11/2018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12/11/2018</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12/11/2018</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12/11/2018</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12/11/2018</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12/11/2018</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752FD7-76EF-4EBF-8807-5A08A9C8EA09}"/>
              </a:ext>
            </a:extLst>
          </p:cNvPr>
          <p:cNvSpPr>
            <a:spLocks noGrp="1"/>
          </p:cNvSpPr>
          <p:nvPr>
            <p:ph type="ctrTitle"/>
          </p:nvPr>
        </p:nvSpPr>
        <p:spPr/>
        <p:txBody>
          <a:bodyPr>
            <a:normAutofit fontScale="90000"/>
          </a:bodyPr>
          <a:lstStyle/>
          <a:p>
            <a:r>
              <a:rPr lang="en-US" dirty="0" smtClean="0"/>
              <a:t>Property Management Webinar -</a:t>
            </a:r>
            <a:br>
              <a:rPr lang="en-US" dirty="0" smtClean="0"/>
            </a:br>
            <a:r>
              <a:rPr lang="en-US" dirty="0" smtClean="0"/>
              <a:t>The Keys to Security Devices</a:t>
            </a:r>
            <a:endParaRPr lang="tr-TR" dirty="0"/>
          </a:p>
        </p:txBody>
      </p:sp>
      <p:sp>
        <p:nvSpPr>
          <p:cNvPr id="3" name="Subtitle 2">
            <a:extLst>
              <a:ext uri="{FF2B5EF4-FFF2-40B4-BE49-F238E27FC236}">
                <a16:creationId xmlns:a16="http://schemas.microsoft.com/office/drawing/2014/main" xmlns="" id="{F4C8D8C1-1062-49B2-BB56-D9F8E5DA6EB6}"/>
              </a:ext>
            </a:extLst>
          </p:cNvPr>
          <p:cNvSpPr>
            <a:spLocks noGrp="1"/>
          </p:cNvSpPr>
          <p:nvPr>
            <p:ph type="subTitle" idx="1"/>
          </p:nvPr>
        </p:nvSpPr>
        <p:spPr/>
        <p:txBody>
          <a:bodyPr/>
          <a:lstStyle/>
          <a:p>
            <a:r>
              <a:rPr lang="en-US" dirty="0" smtClean="0"/>
              <a:t>December 12, 2018</a:t>
            </a:r>
            <a:endParaRPr lang="tr-TR"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67" y="67395"/>
            <a:ext cx="6400800" cy="847344"/>
          </a:xfrm>
          <a:prstGeom prst="rect">
            <a:avLst/>
          </a:prstGeom>
        </p:spPr>
      </p:pic>
    </p:spTree>
    <p:extLst>
      <p:ext uri="{BB962C8B-B14F-4D97-AF65-F5344CB8AC3E}">
        <p14:creationId xmlns:p14="http://schemas.microsoft.com/office/powerpoint/2010/main" val="4262868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Defintions</a:t>
            </a:r>
            <a:endParaRPr lang="en-US" dirty="0"/>
          </a:p>
        </p:txBody>
      </p:sp>
      <p:sp>
        <p:nvSpPr>
          <p:cNvPr id="3" name="Content Placeholder 2"/>
          <p:cNvSpPr>
            <a:spLocks noGrp="1"/>
          </p:cNvSpPr>
          <p:nvPr>
            <p:ph sz="half" idx="1"/>
          </p:nvPr>
        </p:nvSpPr>
        <p:spPr>
          <a:xfrm>
            <a:off x="5120878" y="803187"/>
            <a:ext cx="6419189" cy="4835613"/>
          </a:xfrm>
        </p:spPr>
        <p:txBody>
          <a:bodyPr>
            <a:normAutofit/>
          </a:bodyPr>
          <a:lstStyle/>
          <a:p>
            <a:r>
              <a:rPr lang="en-US" dirty="0"/>
              <a:t> A “keyless bolting device” is a door lock not in the doorknob that locks:</a:t>
            </a:r>
          </a:p>
          <a:p>
            <a:pPr marL="342900" indent="-342900">
              <a:buFont typeface="+mj-lt"/>
              <a:buAutoNum type="arabicPeriod" startAt="3"/>
            </a:pPr>
            <a:r>
              <a:rPr lang="en-US" dirty="0" smtClean="0"/>
              <a:t>by </a:t>
            </a:r>
            <a:r>
              <a:rPr lang="en-US" dirty="0"/>
              <a:t>a metal bar or metal tube that is placed across the entire interior side of the door and secured in place at each end of the bar or tube by heavy-duty metal screw hooks. The screw hooks must be at least three inches in length and must be screwed into the door frame stud or wall stud on each side of the door. The bar or tube must be capable of being secured to both of the screw hooks and must be permanently attached in some way to the door frame stud or wall stud. When secured to the screw hooks, the bar or tube must prevent the door from being opened unless the bar or tube is removed by a person who is on the interior side of the door.</a:t>
            </a:r>
          </a:p>
          <a:p>
            <a:endParaRPr lang="en-US" dirty="0"/>
          </a:p>
        </p:txBody>
      </p:sp>
    </p:spTree>
    <p:extLst>
      <p:ext uri="{BB962C8B-B14F-4D97-AF65-F5344CB8AC3E}">
        <p14:creationId xmlns:p14="http://schemas.microsoft.com/office/powerpoint/2010/main" val="1600482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sz="half" idx="1"/>
          </p:nvPr>
        </p:nvSpPr>
        <p:spPr/>
        <p:txBody>
          <a:bodyPr>
            <a:normAutofit fontScale="92500" lnSpcReduction="10000"/>
          </a:bodyPr>
          <a:lstStyle/>
          <a:p>
            <a:r>
              <a:rPr lang="en-US" sz="2400" dirty="0"/>
              <a:t>A “sliding door handle latch” is a latch or lock:</a:t>
            </a:r>
          </a:p>
          <a:p>
            <a:pPr lvl="1"/>
            <a:r>
              <a:rPr lang="en-US" sz="2000" dirty="0" smtClean="0"/>
              <a:t> located </a:t>
            </a:r>
            <a:r>
              <a:rPr lang="en-US" sz="2000" dirty="0"/>
              <a:t>near the handle on a sliding glass door;</a:t>
            </a:r>
          </a:p>
          <a:p>
            <a:pPr lvl="1"/>
            <a:r>
              <a:rPr lang="en-US" sz="2000" dirty="0" smtClean="0"/>
              <a:t>operated </a:t>
            </a:r>
            <a:r>
              <a:rPr lang="en-US" sz="2000" dirty="0"/>
              <a:t>with or without a key;  and</a:t>
            </a:r>
          </a:p>
          <a:p>
            <a:pPr lvl="1"/>
            <a:r>
              <a:rPr lang="en-US" sz="2000" dirty="0" smtClean="0"/>
              <a:t>designed </a:t>
            </a:r>
            <a:r>
              <a:rPr lang="en-US" sz="2000" dirty="0"/>
              <a:t>to prevent the door from being opened.</a:t>
            </a:r>
          </a:p>
          <a:p>
            <a:endParaRPr lang="en-US" dirty="0"/>
          </a:p>
        </p:txBody>
      </p:sp>
      <p:pic>
        <p:nvPicPr>
          <p:cNvPr id="1028" name="Picture 4" descr="C:\Users\alee\AppData\Local\Microsoft\Windows\Temporary Internet Files\Content.IE5\WFD7I5EA\k1i3V[1].gif"/>
          <p:cNvPicPr>
            <a:picLocks noChangeAspect="1" noChangeArrowheads="1"/>
          </p:cNvPicPr>
          <p:nvPr/>
        </p:nvPicPr>
        <p:blipFill rotWithShape="1">
          <a:blip r:embed="rId3">
            <a:extLst>
              <a:ext uri="{28A0092B-C50C-407E-A947-70E740481C1C}">
                <a14:useLocalDpi xmlns:a14="http://schemas.microsoft.com/office/drawing/2010/main" val="0"/>
              </a:ext>
            </a:extLst>
          </a:blip>
          <a:srcRect t="52774"/>
          <a:stretch/>
        </p:blipFill>
        <p:spPr bwMode="auto">
          <a:xfrm>
            <a:off x="6248399" y="3403601"/>
            <a:ext cx="4056133" cy="2556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79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sz="half" idx="1"/>
          </p:nvPr>
        </p:nvSpPr>
        <p:spPr>
          <a:xfrm>
            <a:off x="5087011" y="2039320"/>
            <a:ext cx="6269591" cy="2382651"/>
          </a:xfrm>
        </p:spPr>
        <p:txBody>
          <a:bodyPr>
            <a:normAutofit fontScale="92500" lnSpcReduction="10000"/>
          </a:bodyPr>
          <a:lstStyle/>
          <a:p>
            <a:r>
              <a:rPr lang="en-US" sz="2400" dirty="0"/>
              <a:t>A “sliding door pin lock” is a lock on a sliding glass door that consists of a pin or nail inserted from the interior side of the door at the side opposite the door's handle and that is designed to prevent the door from being opened or lifted.</a:t>
            </a:r>
          </a:p>
          <a:p>
            <a:endParaRPr lang="en-US" dirty="0"/>
          </a:p>
        </p:txBody>
      </p:sp>
    </p:spTree>
    <p:extLst>
      <p:ext uri="{BB962C8B-B14F-4D97-AF65-F5344CB8AC3E}">
        <p14:creationId xmlns:p14="http://schemas.microsoft.com/office/powerpoint/2010/main" val="3039066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sz="half" idx="1"/>
          </p:nvPr>
        </p:nvSpPr>
        <p:spPr/>
        <p:txBody>
          <a:bodyPr>
            <a:normAutofit fontScale="92500"/>
          </a:bodyPr>
          <a:lstStyle/>
          <a:p>
            <a:r>
              <a:rPr lang="en-US" sz="2400" dirty="0"/>
              <a:t>A “sliding door security bar” is a bar or rod that can be placed at the bottom of or across the interior side of the fixed panel of a sliding glass door and that is designed to prevent the door from being opened.</a:t>
            </a:r>
          </a:p>
          <a:p>
            <a:endParaRPr lang="en-US" dirty="0"/>
          </a:p>
        </p:txBody>
      </p:sp>
      <p:pic>
        <p:nvPicPr>
          <p:cNvPr id="9220" name="Picture 4" descr="C:\Users\alee\AppData\Local\Microsoft\Windows\Temporary Internet Files\Content.IE5\2ZL6YMC5\mini_w-pp_outside_5-1-11_1_1[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03736" y="3671888"/>
            <a:ext cx="3500941" cy="238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575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sz="half" idx="1"/>
          </p:nvPr>
        </p:nvSpPr>
        <p:spPr/>
        <p:txBody>
          <a:bodyPr/>
          <a:lstStyle/>
          <a:p>
            <a:r>
              <a:rPr lang="en-US" sz="2000" dirty="0"/>
              <a:t>A “window latch” is a device on a window that prevents the window from being opened and that is operated without a key and only from the interior</a:t>
            </a:r>
            <a:r>
              <a:rPr lang="en-US" sz="1600" dirty="0"/>
              <a:t>.</a:t>
            </a:r>
          </a:p>
          <a:p>
            <a:endParaRPr lang="en-US" dirty="0"/>
          </a:p>
        </p:txBody>
      </p:sp>
      <p:pic>
        <p:nvPicPr>
          <p:cNvPr id="8202" name="Picture 10" descr="C:\Users\alee\AppData\Local\Microsoft\Windows\Temporary Internet Files\Content.IE5\Q2M9IXKQ\AgXaU[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399804" y="3163004"/>
            <a:ext cx="1788318" cy="238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683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sz="2000" dirty="0"/>
              <a:t>A “landlord” is generally defined under Chapter 92, Texas Property Code, as the owner, lessor, or </a:t>
            </a:r>
            <a:r>
              <a:rPr lang="en-US" sz="2000" dirty="0" err="1"/>
              <a:t>sublessor</a:t>
            </a:r>
            <a:r>
              <a:rPr lang="en-US" sz="2000" dirty="0"/>
              <a:t> of a dwelling, but does not include a manager or agent of the landlord unless the manager or agent purports to be the owner, lessor, or </a:t>
            </a:r>
            <a:r>
              <a:rPr lang="en-US" sz="2000" dirty="0" err="1"/>
              <a:t>sublessor</a:t>
            </a:r>
            <a:r>
              <a:rPr lang="en-US" sz="2000" dirty="0"/>
              <a:t> in an oral or written lease</a:t>
            </a:r>
            <a:r>
              <a:rPr lang="en-US" sz="2000" dirty="0" smtClean="0"/>
              <a:t>.</a:t>
            </a:r>
            <a:endParaRPr lang="en-US" sz="2000" dirty="0"/>
          </a:p>
          <a:p>
            <a:r>
              <a:rPr lang="en-US" sz="2000" dirty="0"/>
              <a:t>A “landlord” under the security device </a:t>
            </a:r>
            <a:r>
              <a:rPr lang="en-US" sz="2000" dirty="0" smtClean="0"/>
              <a:t>subchapter, </a:t>
            </a:r>
            <a:r>
              <a:rPr lang="en-US" sz="2000" dirty="0"/>
              <a:t>however, is defined as a dwelling owner, lessor, </a:t>
            </a:r>
            <a:r>
              <a:rPr lang="en-US" sz="2000" dirty="0" err="1"/>
              <a:t>sublessor</a:t>
            </a:r>
            <a:r>
              <a:rPr lang="en-US" sz="2000" dirty="0"/>
              <a:t>, management company, or managing agent, including an on-site manager.</a:t>
            </a:r>
          </a:p>
          <a:p>
            <a:endParaRPr lang="en-US" dirty="0"/>
          </a:p>
        </p:txBody>
      </p:sp>
    </p:spTree>
    <p:extLst>
      <p:ext uri="{BB962C8B-B14F-4D97-AF65-F5344CB8AC3E}">
        <p14:creationId xmlns:p14="http://schemas.microsoft.com/office/powerpoint/2010/main" val="1094634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17" name="Rectangle 9"/>
          <p:cNvSpPr>
            <a:spLocks noChangeArrowheads="1"/>
          </p:cNvSpPr>
          <p:nvPr/>
        </p:nvSpPr>
        <p:spPr bwMode="auto">
          <a:xfrm>
            <a:off x="8418665" y="882595"/>
            <a:ext cx="3579854" cy="5192202"/>
          </a:xfrm>
          <a:prstGeom prst="rect">
            <a:avLst/>
          </a:prstGeom>
          <a:solidFill>
            <a:schemeClr val="accent1">
              <a:alpha val="20000"/>
            </a:schemeClr>
          </a:solidFill>
          <a:ln w="12700">
            <a:solidFill>
              <a:schemeClr val="tx1"/>
            </a:solidFill>
            <a:miter lim="800000"/>
            <a:headEnd/>
            <a:tailEnd/>
          </a:ln>
        </p:spPr>
        <p:txBody>
          <a:bodyPr/>
          <a:lstStyle/>
          <a:p>
            <a:endParaRPr lang="en-US" altLang="en-US"/>
          </a:p>
        </p:txBody>
      </p:sp>
      <p:sp>
        <p:nvSpPr>
          <p:cNvPr id="18" name="Rectangle 8"/>
          <p:cNvSpPr>
            <a:spLocks noChangeArrowheads="1"/>
          </p:cNvSpPr>
          <p:nvPr/>
        </p:nvSpPr>
        <p:spPr bwMode="auto">
          <a:xfrm>
            <a:off x="4834613" y="1578500"/>
            <a:ext cx="2663467" cy="1104900"/>
          </a:xfrm>
          <a:prstGeom prst="rect">
            <a:avLst/>
          </a:prstGeom>
          <a:solidFill>
            <a:schemeClr val="accent1">
              <a:alpha val="20000"/>
            </a:schemeClr>
          </a:solidFill>
          <a:ln w="19050" algn="ctr">
            <a:solidFill>
              <a:schemeClr val="tx1"/>
            </a:solidFill>
            <a:miter lim="0"/>
            <a:headEnd/>
            <a:tailEnd/>
          </a:ln>
        </p:spPr>
        <p:txBody>
          <a:bodyPr/>
          <a:lstStyle/>
          <a:p>
            <a:endParaRPr lang="en-US" altLang="en-US"/>
          </a:p>
        </p:txBody>
      </p:sp>
      <p:sp>
        <p:nvSpPr>
          <p:cNvPr id="19" name="Rectangle 10"/>
          <p:cNvSpPr>
            <a:spLocks noChangeArrowheads="1"/>
          </p:cNvSpPr>
          <p:nvPr/>
        </p:nvSpPr>
        <p:spPr bwMode="auto">
          <a:xfrm>
            <a:off x="5135880" y="3796307"/>
            <a:ext cx="2362200" cy="1016000"/>
          </a:xfrm>
          <a:prstGeom prst="rect">
            <a:avLst/>
          </a:prstGeom>
          <a:solidFill>
            <a:schemeClr val="accent1">
              <a:alpha val="20000"/>
            </a:schemeClr>
          </a:solidFill>
          <a:ln w="12700">
            <a:solidFill>
              <a:schemeClr val="tx1"/>
            </a:solidFill>
            <a:miter lim="800000"/>
            <a:headEnd/>
            <a:tailEnd/>
          </a:ln>
        </p:spPr>
        <p:txBody>
          <a:bodyPr/>
          <a:lstStyle/>
          <a:p>
            <a:endParaRPr lang="en-US" altLang="en-US" dirty="0"/>
          </a:p>
        </p:txBody>
      </p:sp>
      <p:sp>
        <p:nvSpPr>
          <p:cNvPr id="16" name="TextBox 15"/>
          <p:cNvSpPr txBox="1"/>
          <p:nvPr/>
        </p:nvSpPr>
        <p:spPr>
          <a:xfrm>
            <a:off x="8418665" y="895870"/>
            <a:ext cx="3506526" cy="5539978"/>
          </a:xfrm>
          <a:prstGeom prst="rect">
            <a:avLst/>
          </a:prstGeom>
          <a:noFill/>
        </p:spPr>
        <p:txBody>
          <a:bodyPr wrap="square" rtlCol="0">
            <a:spAutoFit/>
          </a:bodyPr>
          <a:lstStyle/>
          <a:p>
            <a:pPr>
              <a:spcBef>
                <a:spcPct val="0"/>
              </a:spcBef>
            </a:pPr>
            <a:r>
              <a:rPr lang="en-US" altLang="en-US" sz="1600" dirty="0">
                <a:latin typeface="Rockwell" panose="02060603020205020403" pitchFamily="18" charset="0"/>
              </a:rPr>
              <a:t>Is the rental property a</a:t>
            </a:r>
            <a:r>
              <a:rPr lang="en-US" altLang="en-US" sz="1600" dirty="0" smtClean="0">
                <a:latin typeface="Rockwell" panose="02060603020205020403" pitchFamily="18" charset="0"/>
              </a:rPr>
              <a:t>:</a:t>
            </a:r>
          </a:p>
          <a:p>
            <a:pPr marL="0" lvl="4">
              <a:lnSpc>
                <a:spcPct val="80000"/>
              </a:lnSpc>
              <a:spcBef>
                <a:spcPct val="0"/>
              </a:spcBef>
              <a:buClr>
                <a:schemeClr val="accent1"/>
              </a:buClr>
            </a:pPr>
            <a:endParaRPr lang="en-US" altLang="en-US" sz="1600" dirty="0" smtClean="0">
              <a:latin typeface="Rockwell" panose="02060603020205020403" pitchFamily="18" charset="0"/>
              <a:sym typeface="Helvetica" charset="0"/>
            </a:endParaRPr>
          </a:p>
          <a:p>
            <a:pPr marL="285750" lvl="4" indent="-285750">
              <a:lnSpc>
                <a:spcPct val="80000"/>
              </a:lnSpc>
              <a:spcBef>
                <a:spcPct val="0"/>
              </a:spcBef>
              <a:buClr>
                <a:schemeClr val="accent1"/>
              </a:buClr>
              <a:buFont typeface="Wingdings" panose="05000000000000000000" pitchFamily="2" charset="2"/>
              <a:buChar char="§"/>
            </a:pPr>
            <a:r>
              <a:rPr lang="en-US" altLang="en-US" sz="1600" dirty="0" smtClean="0">
                <a:latin typeface="Rockwell" panose="02060603020205020403" pitchFamily="18" charset="0"/>
                <a:sym typeface="Helvetica" charset="0"/>
              </a:rPr>
              <a:t>A </a:t>
            </a:r>
            <a:r>
              <a:rPr lang="en-US" altLang="en-US" sz="1600" dirty="0">
                <a:latin typeface="Rockwell" panose="02060603020205020403" pitchFamily="18" charset="0"/>
                <a:sym typeface="Helvetica" charset="0"/>
              </a:rPr>
              <a:t>room in a hotel, motel, or inn or to similar transient housing</a:t>
            </a:r>
            <a:r>
              <a:rPr lang="en-US" altLang="en-US" sz="1600" dirty="0" smtClean="0">
                <a:latin typeface="Rockwell" panose="02060603020205020403" pitchFamily="18" charset="0"/>
                <a:sym typeface="Helvetica" charset="0"/>
              </a:rPr>
              <a:t>;</a:t>
            </a:r>
          </a:p>
          <a:p>
            <a:pPr marL="285750" lvl="4" indent="-285750">
              <a:lnSpc>
                <a:spcPct val="80000"/>
              </a:lnSpc>
              <a:spcBef>
                <a:spcPct val="0"/>
              </a:spcBef>
              <a:buClr>
                <a:schemeClr val="accent1"/>
              </a:buClr>
              <a:buFont typeface="Wingdings" panose="05000000000000000000" pitchFamily="2" charset="2"/>
              <a:buChar char="§"/>
            </a:pPr>
            <a:endParaRPr lang="en-US" altLang="en-US" sz="1600" dirty="0" smtClean="0">
              <a:latin typeface="Rockwell" panose="02060603020205020403" pitchFamily="18" charset="0"/>
              <a:sym typeface="Helvetica" charset="0"/>
            </a:endParaRPr>
          </a:p>
          <a:p>
            <a:pPr marL="285750" lvl="4" indent="-285750">
              <a:lnSpc>
                <a:spcPct val="80000"/>
              </a:lnSpc>
              <a:spcBef>
                <a:spcPct val="0"/>
              </a:spcBef>
              <a:buClr>
                <a:schemeClr val="accent1"/>
              </a:buClr>
              <a:buFont typeface="Wingdings" panose="05000000000000000000" pitchFamily="2" charset="2"/>
              <a:buChar char="§"/>
            </a:pPr>
            <a:r>
              <a:rPr lang="en-US" altLang="en-US" sz="1600" dirty="0" smtClean="0">
                <a:latin typeface="Rockwell" panose="02060603020205020403" pitchFamily="18" charset="0"/>
                <a:sym typeface="Helvetica" charset="0"/>
              </a:rPr>
              <a:t>Residential </a:t>
            </a:r>
            <a:r>
              <a:rPr lang="en-US" altLang="en-US" sz="1600" dirty="0">
                <a:latin typeface="Rockwell" panose="02060603020205020403" pitchFamily="18" charset="0"/>
                <a:sym typeface="Helvetica" charset="0"/>
              </a:rPr>
              <a:t>housing owned or operated by a public or private college or university accredited by a recognized accrediting agency</a:t>
            </a:r>
            <a:r>
              <a:rPr lang="en-US" altLang="en-US" sz="1600" dirty="0" smtClean="0">
                <a:latin typeface="Rockwell" panose="02060603020205020403" pitchFamily="18" charset="0"/>
                <a:sym typeface="Helvetica" charset="0"/>
              </a:rPr>
              <a:t>;</a:t>
            </a:r>
          </a:p>
          <a:p>
            <a:pPr marL="285750" lvl="4" indent="-285750">
              <a:lnSpc>
                <a:spcPct val="80000"/>
              </a:lnSpc>
              <a:spcBef>
                <a:spcPct val="0"/>
              </a:spcBef>
              <a:buClr>
                <a:schemeClr val="accent1"/>
              </a:buClr>
              <a:buFont typeface="Wingdings" panose="05000000000000000000" pitchFamily="2" charset="2"/>
              <a:buChar char="§"/>
            </a:pPr>
            <a:endParaRPr lang="en-US" altLang="en-US" sz="1600" dirty="0" smtClean="0">
              <a:latin typeface="Rockwell" panose="02060603020205020403" pitchFamily="18" charset="0"/>
              <a:sym typeface="Helvetica" charset="0"/>
            </a:endParaRPr>
          </a:p>
          <a:p>
            <a:pPr marL="285750" lvl="4" indent="-285750">
              <a:lnSpc>
                <a:spcPct val="80000"/>
              </a:lnSpc>
              <a:spcBef>
                <a:spcPct val="0"/>
              </a:spcBef>
              <a:buClr>
                <a:schemeClr val="accent1"/>
              </a:buClr>
              <a:buFont typeface="Wingdings" panose="05000000000000000000" pitchFamily="2" charset="2"/>
              <a:buChar char="§"/>
            </a:pPr>
            <a:r>
              <a:rPr lang="en-US" altLang="en-US" sz="1600" dirty="0" smtClean="0">
                <a:latin typeface="Rockwell" panose="02060603020205020403" pitchFamily="18" charset="0"/>
                <a:sym typeface="Helvetica" charset="0"/>
              </a:rPr>
              <a:t>Residential </a:t>
            </a:r>
            <a:r>
              <a:rPr lang="en-US" altLang="en-US" sz="1600" dirty="0">
                <a:latin typeface="Rockwell" panose="02060603020205020403" pitchFamily="18" charset="0"/>
                <a:sym typeface="Helvetica" charset="0"/>
              </a:rPr>
              <a:t>housing operated by preparatory schools accredited by the Texas Education Agency, a regional accrediting agency, or any accrediting agency recognized by the commissioner of education;  </a:t>
            </a:r>
            <a:r>
              <a:rPr lang="en-US" altLang="en-US" sz="1600" dirty="0" smtClean="0">
                <a:latin typeface="Rockwell" panose="02060603020205020403" pitchFamily="18" charset="0"/>
                <a:sym typeface="Helvetica" charset="0"/>
              </a:rPr>
              <a:t>or</a:t>
            </a:r>
          </a:p>
          <a:p>
            <a:pPr marL="285750" lvl="4" indent="-285750">
              <a:lnSpc>
                <a:spcPct val="80000"/>
              </a:lnSpc>
              <a:spcBef>
                <a:spcPct val="0"/>
              </a:spcBef>
              <a:buClr>
                <a:schemeClr val="accent1"/>
              </a:buClr>
              <a:buFont typeface="Wingdings" panose="05000000000000000000" pitchFamily="2" charset="2"/>
              <a:buChar char="§"/>
            </a:pPr>
            <a:endParaRPr lang="en-US" altLang="en-US" sz="1600" dirty="0" smtClean="0">
              <a:latin typeface="Rockwell" panose="02060603020205020403" pitchFamily="18" charset="0"/>
              <a:sym typeface="Helvetica" charset="0"/>
            </a:endParaRPr>
          </a:p>
          <a:p>
            <a:pPr marL="285750" lvl="4" indent="-285750">
              <a:lnSpc>
                <a:spcPct val="80000"/>
              </a:lnSpc>
              <a:spcBef>
                <a:spcPct val="0"/>
              </a:spcBef>
              <a:buClr>
                <a:schemeClr val="accent1"/>
              </a:buClr>
              <a:buFont typeface="Wingdings" panose="05000000000000000000" pitchFamily="2" charset="2"/>
              <a:buChar char="§"/>
            </a:pPr>
            <a:r>
              <a:rPr lang="en-US" altLang="en-US" sz="1600" dirty="0" smtClean="0">
                <a:latin typeface="Rockwell" panose="02060603020205020403" pitchFamily="18" charset="0"/>
                <a:sym typeface="Helvetica" charset="0"/>
              </a:rPr>
              <a:t>A </a:t>
            </a:r>
            <a:r>
              <a:rPr lang="en-US" altLang="en-US" sz="1600" dirty="0">
                <a:latin typeface="Rockwell" panose="02060603020205020403" pitchFamily="18" charset="0"/>
                <a:sym typeface="Helvetica" charset="0"/>
              </a:rPr>
              <a:t>temporary residential tenancy created by a contract for sale in which the buyer occupies the property before closing or the seller occupies the property after closing for a specific term not to exceed 90 days. </a:t>
            </a:r>
          </a:p>
          <a:p>
            <a:endParaRPr lang="en-US" dirty="0"/>
          </a:p>
        </p:txBody>
      </p:sp>
      <p:sp>
        <p:nvSpPr>
          <p:cNvPr id="20" name="TextBox 19"/>
          <p:cNvSpPr txBox="1"/>
          <p:nvPr/>
        </p:nvSpPr>
        <p:spPr>
          <a:xfrm>
            <a:off x="4895891" y="1738662"/>
            <a:ext cx="2755108" cy="646331"/>
          </a:xfrm>
          <a:prstGeom prst="rect">
            <a:avLst/>
          </a:prstGeom>
          <a:noFill/>
        </p:spPr>
        <p:txBody>
          <a:bodyPr wrap="square" rtlCol="0">
            <a:spAutoFit/>
          </a:bodyPr>
          <a:lstStyle/>
          <a:p>
            <a:r>
              <a:rPr lang="en-US" dirty="0" smtClean="0"/>
              <a:t>Do you own or manage rental property?</a:t>
            </a:r>
            <a:endParaRPr lang="en-US" dirty="0"/>
          </a:p>
        </p:txBody>
      </p:sp>
      <p:sp>
        <p:nvSpPr>
          <p:cNvPr id="21" name="TextBox 20"/>
          <p:cNvSpPr txBox="1"/>
          <p:nvPr/>
        </p:nvSpPr>
        <p:spPr>
          <a:xfrm>
            <a:off x="5135880" y="3830274"/>
            <a:ext cx="2362200" cy="923330"/>
          </a:xfrm>
          <a:prstGeom prst="rect">
            <a:avLst/>
          </a:prstGeom>
          <a:noFill/>
        </p:spPr>
        <p:txBody>
          <a:bodyPr wrap="square" rtlCol="0">
            <a:spAutoFit/>
          </a:bodyPr>
          <a:lstStyle/>
          <a:p>
            <a:r>
              <a:rPr lang="en-US" dirty="0" smtClean="0"/>
              <a:t>The security device requirements do not apply to you.</a:t>
            </a:r>
            <a:endParaRPr lang="en-US" dirty="0"/>
          </a:p>
        </p:txBody>
      </p:sp>
      <p:sp>
        <p:nvSpPr>
          <p:cNvPr id="30" name="Down Arrow 29"/>
          <p:cNvSpPr/>
          <p:nvPr/>
        </p:nvSpPr>
        <p:spPr>
          <a:xfrm>
            <a:off x="6042857" y="2767053"/>
            <a:ext cx="461175" cy="8988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a:off x="7589720" y="1819512"/>
            <a:ext cx="76710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rot="10800000">
            <a:off x="7564700" y="4054348"/>
            <a:ext cx="76710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5" name="TextBox 11264"/>
          <p:cNvSpPr txBox="1"/>
          <p:nvPr/>
        </p:nvSpPr>
        <p:spPr>
          <a:xfrm>
            <a:off x="7650999" y="1463040"/>
            <a:ext cx="594504" cy="369332"/>
          </a:xfrm>
          <a:prstGeom prst="rect">
            <a:avLst/>
          </a:prstGeom>
          <a:noFill/>
        </p:spPr>
        <p:txBody>
          <a:bodyPr wrap="square" rtlCol="0">
            <a:spAutoFit/>
          </a:bodyPr>
          <a:lstStyle/>
          <a:p>
            <a:r>
              <a:rPr lang="en-US" dirty="0" smtClean="0"/>
              <a:t>Yes</a:t>
            </a:r>
            <a:endParaRPr lang="en-US" dirty="0"/>
          </a:p>
        </p:txBody>
      </p:sp>
      <p:sp>
        <p:nvSpPr>
          <p:cNvPr id="11267" name="TextBox 11266"/>
          <p:cNvSpPr txBox="1"/>
          <p:nvPr/>
        </p:nvSpPr>
        <p:spPr>
          <a:xfrm>
            <a:off x="5462546" y="2957885"/>
            <a:ext cx="516835" cy="369332"/>
          </a:xfrm>
          <a:prstGeom prst="rect">
            <a:avLst/>
          </a:prstGeom>
          <a:noFill/>
        </p:spPr>
        <p:txBody>
          <a:bodyPr wrap="square" rtlCol="0">
            <a:spAutoFit/>
          </a:bodyPr>
          <a:lstStyle/>
          <a:p>
            <a:r>
              <a:rPr lang="en-US" dirty="0" smtClean="0"/>
              <a:t>No</a:t>
            </a:r>
            <a:endParaRPr lang="en-US" dirty="0"/>
          </a:p>
        </p:txBody>
      </p:sp>
      <p:sp>
        <p:nvSpPr>
          <p:cNvPr id="39" name="TextBox 38"/>
          <p:cNvSpPr txBox="1"/>
          <p:nvPr/>
        </p:nvSpPr>
        <p:spPr>
          <a:xfrm>
            <a:off x="7650999" y="3685016"/>
            <a:ext cx="594504" cy="369332"/>
          </a:xfrm>
          <a:prstGeom prst="rect">
            <a:avLst/>
          </a:prstGeom>
          <a:noFill/>
        </p:spPr>
        <p:txBody>
          <a:bodyPr wrap="square" rtlCol="0">
            <a:spAutoFit/>
          </a:bodyPr>
          <a:lstStyle/>
          <a:p>
            <a:r>
              <a:rPr lang="en-US" dirty="0" smtClean="0"/>
              <a:t>Yes</a:t>
            </a:r>
            <a:endParaRPr lang="en-US" dirty="0"/>
          </a:p>
        </p:txBody>
      </p:sp>
      <p:sp>
        <p:nvSpPr>
          <p:cNvPr id="15" name="Rectangle 8"/>
          <p:cNvSpPr>
            <a:spLocks noChangeArrowheads="1"/>
          </p:cNvSpPr>
          <p:nvPr/>
        </p:nvSpPr>
        <p:spPr bwMode="auto">
          <a:xfrm>
            <a:off x="5135881" y="5066767"/>
            <a:ext cx="2362200" cy="1104900"/>
          </a:xfrm>
          <a:prstGeom prst="rect">
            <a:avLst/>
          </a:prstGeom>
          <a:solidFill>
            <a:schemeClr val="accent1">
              <a:alpha val="20000"/>
            </a:schemeClr>
          </a:solidFill>
          <a:ln w="19050" algn="ctr">
            <a:solidFill>
              <a:schemeClr val="tx1"/>
            </a:solidFill>
            <a:miter lim="0"/>
            <a:headEnd/>
            <a:tailEnd/>
          </a:ln>
        </p:spPr>
        <p:txBody>
          <a:bodyPr/>
          <a:lstStyle/>
          <a:p>
            <a:r>
              <a:rPr lang="en-US" dirty="0"/>
              <a:t>The security device requirements </a:t>
            </a:r>
            <a:r>
              <a:rPr lang="en-US" dirty="0" smtClean="0"/>
              <a:t>apply </a:t>
            </a:r>
            <a:r>
              <a:rPr lang="en-US" dirty="0"/>
              <a:t>to you.</a:t>
            </a:r>
          </a:p>
        </p:txBody>
      </p:sp>
      <p:sp>
        <p:nvSpPr>
          <p:cNvPr id="22" name="Right Arrow 21"/>
          <p:cNvSpPr/>
          <p:nvPr/>
        </p:nvSpPr>
        <p:spPr>
          <a:xfrm rot="10800000">
            <a:off x="7589720" y="5134585"/>
            <a:ext cx="76710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762317" y="4753604"/>
            <a:ext cx="594504" cy="369332"/>
          </a:xfrm>
          <a:prstGeom prst="rect">
            <a:avLst/>
          </a:prstGeom>
          <a:noFill/>
        </p:spPr>
        <p:txBody>
          <a:bodyPr wrap="square" rtlCol="0">
            <a:spAutoFit/>
          </a:bodyPr>
          <a:lstStyle/>
          <a:p>
            <a:r>
              <a:rPr lang="en-US" dirty="0" smtClean="0"/>
              <a:t>No</a:t>
            </a:r>
            <a:endParaRPr lang="en-US" dirty="0"/>
          </a:p>
        </p:txBody>
      </p:sp>
    </p:spTree>
    <p:extLst>
      <p:ext uri="{BB962C8B-B14F-4D97-AF65-F5344CB8AC3E}">
        <p14:creationId xmlns:p14="http://schemas.microsoft.com/office/powerpoint/2010/main" val="797035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lstStyle/>
          <a:p>
            <a:r>
              <a:rPr lang="en-US" sz="2400" dirty="0" smtClean="0"/>
              <a:t>There are really two categories of security devices:</a:t>
            </a:r>
          </a:p>
          <a:p>
            <a:pPr lvl="1"/>
            <a:r>
              <a:rPr lang="en-US" sz="2000" dirty="0" smtClean="0"/>
              <a:t>Category 1: Security devices that the landlord must install, at the landlord’s expense, without request from the tenant.</a:t>
            </a:r>
          </a:p>
          <a:p>
            <a:pPr lvl="1"/>
            <a:r>
              <a:rPr lang="en-US" sz="2000" dirty="0" smtClean="0"/>
              <a:t>Category 2: Security </a:t>
            </a:r>
            <a:r>
              <a:rPr lang="en-US" sz="2000" dirty="0"/>
              <a:t>devices the landlord must install at the tenant’s request at the tenant’s expense.</a:t>
            </a:r>
          </a:p>
          <a:p>
            <a:endParaRPr lang="en-US" dirty="0"/>
          </a:p>
        </p:txBody>
      </p:sp>
    </p:spTree>
    <p:extLst>
      <p:ext uri="{BB962C8B-B14F-4D97-AF65-F5344CB8AC3E}">
        <p14:creationId xmlns:p14="http://schemas.microsoft.com/office/powerpoint/2010/main" val="1374654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lstStyle/>
          <a:p>
            <a:r>
              <a:rPr lang="en-US" sz="2400" dirty="0"/>
              <a:t>Generally speaking, a landlord may select the type, brand, and manner of installation, including placement, of a security device</a:t>
            </a:r>
            <a:r>
              <a:rPr lang="en-US" sz="2400" dirty="0" smtClean="0"/>
              <a:t>.</a:t>
            </a:r>
          </a:p>
          <a:p>
            <a:r>
              <a:rPr lang="en-US" sz="2400" dirty="0" smtClean="0"/>
              <a:t>However, there are height, strike plate, and throw requirements for keyed deadbolts, keyless bolting devices, and sliding doors.</a:t>
            </a:r>
            <a:endParaRPr lang="en-US" sz="2400" dirty="0"/>
          </a:p>
          <a:p>
            <a:endParaRPr lang="en-US" dirty="0"/>
          </a:p>
        </p:txBody>
      </p:sp>
    </p:spTree>
    <p:extLst>
      <p:ext uri="{BB962C8B-B14F-4D97-AF65-F5344CB8AC3E}">
        <p14:creationId xmlns:p14="http://schemas.microsoft.com/office/powerpoint/2010/main" val="3891732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Requirements</a:t>
            </a:r>
            <a:endParaRPr lang="en-US" dirty="0"/>
          </a:p>
        </p:txBody>
      </p:sp>
      <p:sp>
        <p:nvSpPr>
          <p:cNvPr id="4" name="Text Placeholder 3"/>
          <p:cNvSpPr>
            <a:spLocks noGrp="1"/>
          </p:cNvSpPr>
          <p:nvPr>
            <p:ph type="body" sz="half" idx="2"/>
          </p:nvPr>
        </p:nvSpPr>
        <p:spPr/>
        <p:txBody>
          <a:bodyPr/>
          <a:lstStyle/>
          <a:p>
            <a:r>
              <a:rPr lang="en-US" dirty="0" smtClean="0"/>
              <a:t>Height, strike plate, and throw requirements for keyed deadbolt or keyless bolting device.</a:t>
            </a:r>
            <a:endParaRPr lang="en-US" dirty="0"/>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l="8710" t="15083" r="48550" b="9525"/>
          <a:stretch>
            <a:fillRect/>
          </a:stretch>
        </p:blipFill>
        <p:spPr bwMode="auto">
          <a:xfrm>
            <a:off x="6822618" y="397934"/>
            <a:ext cx="5293181" cy="5757333"/>
          </a:xfrm>
          <a:prstGeom prst="rect">
            <a:avLst/>
          </a:prstGeom>
          <a:noFill/>
          <a:ln>
            <a:noFill/>
          </a:ln>
          <a:extLst>
            <a:ext uri="{909E8E84-426E-40DD-AFC4-6F175D3DCCD1}">
              <a14:hiddenFill xmlns:a14="http://schemas.microsoft.com/office/drawing/2010/main">
                <a:solidFill>
                  <a:srgbClr val="095CC4"/>
                </a:solidFill>
              </a14:hiddenFill>
            </a:ext>
            <a:ext uri="{91240B29-F687-4F45-9708-019B960494DF}">
              <a14:hiddenLine xmlns:a14="http://schemas.microsoft.com/office/drawing/2010/main" w="12700">
                <a:solidFill>
                  <a:schemeClr val="tx1"/>
                </a:solidFill>
                <a:miter lim="0"/>
                <a:headEnd/>
                <a:tailEnd/>
              </a14:hiddenLine>
            </a:ext>
          </a:extLst>
        </p:spPr>
      </p:pic>
      <p:sp>
        <p:nvSpPr>
          <p:cNvPr id="6" name="TextBox 5"/>
          <p:cNvSpPr txBox="1"/>
          <p:nvPr/>
        </p:nvSpPr>
        <p:spPr>
          <a:xfrm>
            <a:off x="8068733" y="5893657"/>
            <a:ext cx="3970868" cy="261610"/>
          </a:xfrm>
          <a:prstGeom prst="rect">
            <a:avLst/>
          </a:prstGeom>
          <a:noFill/>
        </p:spPr>
        <p:txBody>
          <a:bodyPr wrap="square" rtlCol="0">
            <a:spAutoFit/>
          </a:bodyPr>
          <a:lstStyle/>
          <a:p>
            <a:pPr algn="r"/>
            <a:r>
              <a:rPr lang="en-US" sz="1100" dirty="0" smtClean="0"/>
              <a:t>©  2018 Texas Association of REALTORS®, Inc. </a:t>
            </a:r>
            <a:endParaRPr lang="en-US" sz="1100" dirty="0"/>
          </a:p>
        </p:txBody>
      </p:sp>
    </p:spTree>
    <p:extLst>
      <p:ext uri="{BB962C8B-B14F-4D97-AF65-F5344CB8AC3E}">
        <p14:creationId xmlns:p14="http://schemas.microsoft.com/office/powerpoint/2010/main" val="3162138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a:t>Introduction</a:t>
            </a:r>
          </a:p>
          <a:p>
            <a:r>
              <a:rPr lang="en-US" sz="2400" dirty="0"/>
              <a:t>Definitions</a:t>
            </a:r>
          </a:p>
          <a:p>
            <a:r>
              <a:rPr lang="en-US" sz="2400" dirty="0"/>
              <a:t>Application</a:t>
            </a:r>
          </a:p>
          <a:p>
            <a:r>
              <a:rPr lang="en-US" sz="2400" dirty="0"/>
              <a:t>Requirements</a:t>
            </a:r>
          </a:p>
          <a:p>
            <a:pPr lvl="1"/>
            <a:r>
              <a:rPr lang="en-US" sz="2000" dirty="0"/>
              <a:t>Security devices required without tenant’s request</a:t>
            </a:r>
          </a:p>
          <a:p>
            <a:pPr lvl="1"/>
            <a:r>
              <a:rPr lang="en-US" sz="2000" dirty="0"/>
              <a:t>Security devices required with tenant’s request</a:t>
            </a:r>
          </a:p>
          <a:p>
            <a:pPr lvl="1"/>
            <a:r>
              <a:rPr lang="en-US" sz="2000" dirty="0"/>
              <a:t>Security device repair and/or replacement</a:t>
            </a:r>
          </a:p>
          <a:p>
            <a:r>
              <a:rPr lang="en-US" sz="2400" dirty="0"/>
              <a:t>Tenant Remedies</a:t>
            </a:r>
          </a:p>
          <a:p>
            <a:r>
              <a:rPr lang="en-US" sz="2400" dirty="0"/>
              <a:t>Landlord/Property Manager Defenses</a:t>
            </a:r>
          </a:p>
          <a:p>
            <a:r>
              <a:rPr lang="en-US" sz="2400" dirty="0" smtClean="0"/>
              <a:t>Questions</a:t>
            </a:r>
            <a:endParaRPr lang="en-US" sz="2400" dirty="0"/>
          </a:p>
          <a:p>
            <a:endParaRPr lang="en-US" dirty="0"/>
          </a:p>
        </p:txBody>
      </p:sp>
    </p:spTree>
    <p:extLst>
      <p:ext uri="{BB962C8B-B14F-4D97-AF65-F5344CB8AC3E}">
        <p14:creationId xmlns:p14="http://schemas.microsoft.com/office/powerpoint/2010/main" val="2209535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Requirements</a:t>
            </a:r>
            <a:endParaRPr lang="en-US" dirty="0"/>
          </a:p>
        </p:txBody>
      </p:sp>
      <p:sp>
        <p:nvSpPr>
          <p:cNvPr id="4" name="Text Placeholder 3"/>
          <p:cNvSpPr>
            <a:spLocks noGrp="1"/>
          </p:cNvSpPr>
          <p:nvPr>
            <p:ph type="body" sz="half" idx="2"/>
          </p:nvPr>
        </p:nvSpPr>
        <p:spPr/>
        <p:txBody>
          <a:bodyPr/>
          <a:lstStyle/>
          <a:p>
            <a:r>
              <a:rPr lang="en-US" dirty="0" smtClean="0"/>
              <a:t>Height, strike plate, and throw requirements for sliding doors.</a:t>
            </a:r>
            <a:endParaRPr lang="en-US" dirty="0"/>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l="50008" t="15082" r="7477" b="12840"/>
          <a:stretch>
            <a:fillRect/>
          </a:stretch>
        </p:blipFill>
        <p:spPr bwMode="auto">
          <a:xfrm>
            <a:off x="7044265" y="448732"/>
            <a:ext cx="5012267" cy="5437415"/>
          </a:xfrm>
          <a:prstGeom prst="rect">
            <a:avLst/>
          </a:prstGeom>
          <a:noFill/>
          <a:ln>
            <a:noFill/>
          </a:ln>
          <a:extLst>
            <a:ext uri="{909E8E84-426E-40DD-AFC4-6F175D3DCCD1}">
              <a14:hiddenFill xmlns:a14="http://schemas.microsoft.com/office/drawing/2010/main">
                <a:solidFill>
                  <a:srgbClr val="095CC4"/>
                </a:solidFill>
              </a14:hiddenFill>
            </a:ext>
            <a:ext uri="{91240B29-F687-4F45-9708-019B960494DF}">
              <a14:hiddenLine xmlns:a14="http://schemas.microsoft.com/office/drawing/2010/main" w="12700">
                <a:solidFill>
                  <a:schemeClr val="tx1"/>
                </a:solidFill>
                <a:miter lim="0"/>
                <a:headEnd/>
                <a:tailEnd/>
              </a14:hiddenLine>
            </a:ext>
          </a:extLst>
        </p:spPr>
      </p:pic>
      <p:sp>
        <p:nvSpPr>
          <p:cNvPr id="9" name="TextBox 8"/>
          <p:cNvSpPr txBox="1"/>
          <p:nvPr/>
        </p:nvSpPr>
        <p:spPr>
          <a:xfrm>
            <a:off x="8085664" y="5878537"/>
            <a:ext cx="3970868" cy="261610"/>
          </a:xfrm>
          <a:prstGeom prst="rect">
            <a:avLst/>
          </a:prstGeom>
          <a:noFill/>
        </p:spPr>
        <p:txBody>
          <a:bodyPr wrap="square" rtlCol="0">
            <a:spAutoFit/>
          </a:bodyPr>
          <a:lstStyle/>
          <a:p>
            <a:pPr algn="r"/>
            <a:r>
              <a:rPr lang="en-US" sz="1100" dirty="0" smtClean="0"/>
              <a:t>© Texas Association of REALTORS®, Inc. 2018</a:t>
            </a:r>
            <a:endParaRPr lang="en-US" sz="1100" dirty="0"/>
          </a:p>
        </p:txBody>
      </p:sp>
    </p:spTree>
    <p:extLst>
      <p:ext uri="{BB962C8B-B14F-4D97-AF65-F5344CB8AC3E}">
        <p14:creationId xmlns:p14="http://schemas.microsoft.com/office/powerpoint/2010/main" val="1085823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lstStyle/>
          <a:p>
            <a:r>
              <a:rPr lang="en-US" sz="2400" dirty="0" smtClean="0"/>
              <a:t>Generally, once the security devices are installed, changed, or rekeyed, they become fixtures. </a:t>
            </a:r>
            <a:r>
              <a:rPr lang="en-US" sz="2400" dirty="0">
                <a:sym typeface="Helvetica" charset="0"/>
              </a:rPr>
              <a:t>A</a:t>
            </a:r>
            <a:r>
              <a:rPr lang="en-US" altLang="en-US" sz="2400" dirty="0" smtClean="0">
                <a:sym typeface="Helvetica" charset="0"/>
              </a:rPr>
              <a:t> tenant </a:t>
            </a:r>
            <a:r>
              <a:rPr lang="en-US" altLang="en-US" sz="2400" dirty="0">
                <a:sym typeface="Helvetica" charset="0"/>
              </a:rPr>
              <a:t>may not remove, change, rekey, replace, or alter a security device without permission from the landlord. </a:t>
            </a:r>
            <a:endParaRPr lang="en-US" sz="2400" dirty="0" smtClean="0"/>
          </a:p>
          <a:p>
            <a:endParaRPr lang="en-US" dirty="0"/>
          </a:p>
        </p:txBody>
      </p:sp>
    </p:spTree>
    <p:extLst>
      <p:ext uri="{BB962C8B-B14F-4D97-AF65-F5344CB8AC3E}">
        <p14:creationId xmlns:p14="http://schemas.microsoft.com/office/powerpoint/2010/main" val="575396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a:t>
            </a:r>
          </a:p>
        </p:txBody>
      </p:sp>
      <p:sp>
        <p:nvSpPr>
          <p:cNvPr id="3" name="Content Placeholder 2"/>
          <p:cNvSpPr>
            <a:spLocks noGrp="1"/>
          </p:cNvSpPr>
          <p:nvPr>
            <p:ph idx="1"/>
          </p:nvPr>
        </p:nvSpPr>
        <p:spPr/>
        <p:txBody>
          <a:bodyPr>
            <a:normAutofit lnSpcReduction="10000"/>
          </a:bodyPr>
          <a:lstStyle/>
          <a:p>
            <a:r>
              <a:rPr lang="en-US" dirty="0"/>
              <a:t>The landlord must equip the rental property with: </a:t>
            </a:r>
          </a:p>
          <a:p>
            <a:pPr lvl="1"/>
            <a:r>
              <a:rPr lang="en-US" dirty="0"/>
              <a:t>A window latch on each exterior window;</a:t>
            </a:r>
          </a:p>
          <a:p>
            <a:pPr lvl="1"/>
            <a:r>
              <a:rPr lang="en-US" dirty="0"/>
              <a:t>A doorknob lock or keyed dead bolt on each exterior door;</a:t>
            </a:r>
          </a:p>
          <a:p>
            <a:pPr lvl="1"/>
            <a:r>
              <a:rPr lang="en-US" dirty="0"/>
              <a:t>A sliding door pin lock on each exterior sliding glass door;</a:t>
            </a:r>
          </a:p>
          <a:p>
            <a:pPr lvl="1"/>
            <a:r>
              <a:rPr lang="en-US" dirty="0"/>
              <a:t>A sliding door handle latch or a sliding door security bar on each exterior sliding glass door; and</a:t>
            </a:r>
          </a:p>
          <a:p>
            <a:pPr lvl="1"/>
            <a:r>
              <a:rPr lang="en-US" dirty="0"/>
              <a:t>A keyless bolting device and a door viewer on each exterior door. </a:t>
            </a:r>
          </a:p>
          <a:p>
            <a:r>
              <a:rPr lang="en-US" dirty="0"/>
              <a:t>An “exterior door” is defined as a door providing access from a dwelling interior to the exterior. The term includes a door between a living area and a garage, but does not include a sliding glass door or a screen door.</a:t>
            </a:r>
          </a:p>
          <a:p>
            <a:r>
              <a:rPr lang="en-US" dirty="0"/>
              <a:t>Note: These requirements apply only when the tenant is in possession of the property.</a:t>
            </a:r>
          </a:p>
          <a:p>
            <a:endParaRPr lang="en-US" dirty="0"/>
          </a:p>
        </p:txBody>
      </p:sp>
      <p:sp>
        <p:nvSpPr>
          <p:cNvPr id="4" name="Text Placeholder 3"/>
          <p:cNvSpPr>
            <a:spLocks noGrp="1"/>
          </p:cNvSpPr>
          <p:nvPr>
            <p:ph type="body" sz="half" idx="2"/>
          </p:nvPr>
        </p:nvSpPr>
        <p:spPr/>
        <p:txBody>
          <a:bodyPr>
            <a:normAutofit fontScale="92500" lnSpcReduction="20000"/>
          </a:bodyPr>
          <a:lstStyle/>
          <a:p>
            <a:r>
              <a:rPr lang="en-US" sz="1800" dirty="0"/>
              <a:t>Security devices that the landlord must </a:t>
            </a:r>
            <a:r>
              <a:rPr lang="en-US" sz="1800" dirty="0" smtClean="0"/>
              <a:t>install, </a:t>
            </a:r>
            <a:r>
              <a:rPr lang="en-US" sz="1800" dirty="0"/>
              <a:t>at the landlord’s </a:t>
            </a:r>
            <a:r>
              <a:rPr lang="en-US" sz="1800" dirty="0" smtClean="0"/>
              <a:t>expense</a:t>
            </a:r>
            <a:r>
              <a:rPr lang="en-US" sz="1800" i="1" dirty="0" smtClean="0"/>
              <a:t>,</a:t>
            </a:r>
            <a:r>
              <a:rPr lang="en-US" sz="1800" dirty="0" smtClean="0"/>
              <a:t> </a:t>
            </a:r>
            <a:r>
              <a:rPr lang="en-US" sz="1800" u="sng" dirty="0"/>
              <a:t>without</a:t>
            </a:r>
            <a:r>
              <a:rPr lang="en-US" sz="1800" dirty="0"/>
              <a:t> request </a:t>
            </a:r>
            <a:r>
              <a:rPr lang="en-US" sz="1800" dirty="0" smtClean="0"/>
              <a:t>from </a:t>
            </a:r>
            <a:r>
              <a:rPr lang="en-US" sz="1800" dirty="0"/>
              <a:t>the </a:t>
            </a:r>
            <a:r>
              <a:rPr lang="en-US" sz="1800" dirty="0" smtClean="0"/>
              <a:t>tenant.</a:t>
            </a:r>
            <a:endParaRPr lang="en-US" sz="1800" dirty="0"/>
          </a:p>
          <a:p>
            <a:endParaRPr lang="en-US" dirty="0"/>
          </a:p>
        </p:txBody>
      </p:sp>
    </p:spTree>
    <p:extLst>
      <p:ext uri="{BB962C8B-B14F-4D97-AF65-F5344CB8AC3E}">
        <p14:creationId xmlns:p14="http://schemas.microsoft.com/office/powerpoint/2010/main" val="236803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a:t>
            </a:r>
          </a:p>
        </p:txBody>
      </p:sp>
      <p:sp>
        <p:nvSpPr>
          <p:cNvPr id="3" name="Content Placeholder 2"/>
          <p:cNvSpPr>
            <a:spLocks noGrp="1"/>
          </p:cNvSpPr>
          <p:nvPr>
            <p:ph idx="1"/>
          </p:nvPr>
        </p:nvSpPr>
        <p:spPr/>
        <p:txBody>
          <a:bodyPr>
            <a:normAutofit fontScale="92500"/>
          </a:bodyPr>
          <a:lstStyle/>
          <a:p>
            <a:r>
              <a:rPr lang="en-US" dirty="0"/>
              <a:t>If the rental property has French doors, one door of each pair of French doors must meet the “category 1” requirements and the other door must have:</a:t>
            </a:r>
          </a:p>
          <a:p>
            <a:pPr lvl="1"/>
            <a:r>
              <a:rPr lang="en-US" dirty="0"/>
              <a:t>A keyed dead bolt or keyless bolting device capable of insertion into the doorjamb above the door and a keyless bolting device capable of insertion into the floor or threshold, each with a bolt having a throw of one inch or more; or</a:t>
            </a:r>
          </a:p>
          <a:p>
            <a:pPr lvl="1"/>
            <a:r>
              <a:rPr lang="en-US" dirty="0"/>
              <a:t>A bolt installed inside the door and operated from the edge of the door, capable of insertion into the doorjamb above the door, and another bolt installed inside the door and operated from the edge of the door capable of insertion into the floor or threshold, each bolt having a throw of three-fourths inch or more</a:t>
            </a:r>
            <a:r>
              <a:rPr lang="en-US" dirty="0" smtClean="0"/>
              <a:t>.</a:t>
            </a:r>
            <a:endParaRPr lang="en-US" dirty="0"/>
          </a:p>
          <a:p>
            <a:r>
              <a:rPr lang="en-US" dirty="0"/>
              <a:t>"French doors" means a set of two exterior doors in which each door is hinged and abuts the other door when closed.  The term includes double-hinged patio doors.</a:t>
            </a:r>
          </a:p>
          <a:p>
            <a:endParaRPr lang="en-US" dirty="0"/>
          </a:p>
        </p:txBody>
      </p:sp>
      <p:sp>
        <p:nvSpPr>
          <p:cNvPr id="4" name="Text Placeholder 3"/>
          <p:cNvSpPr>
            <a:spLocks noGrp="1"/>
          </p:cNvSpPr>
          <p:nvPr>
            <p:ph type="body" sz="half" idx="2"/>
          </p:nvPr>
        </p:nvSpPr>
        <p:spPr/>
        <p:txBody>
          <a:bodyPr>
            <a:normAutofit fontScale="92500" lnSpcReduction="20000"/>
          </a:bodyPr>
          <a:lstStyle/>
          <a:p>
            <a:r>
              <a:rPr lang="en-US" sz="1800" dirty="0"/>
              <a:t>Security devices that the landlord must </a:t>
            </a:r>
            <a:r>
              <a:rPr lang="en-US" sz="1800" dirty="0" smtClean="0"/>
              <a:t>install, </a:t>
            </a:r>
            <a:r>
              <a:rPr lang="en-US" sz="1800" dirty="0"/>
              <a:t>at the landlord’s </a:t>
            </a:r>
            <a:r>
              <a:rPr lang="en-US" sz="1800" dirty="0" smtClean="0"/>
              <a:t>expense</a:t>
            </a:r>
            <a:r>
              <a:rPr lang="en-US" sz="1800" i="1" dirty="0" smtClean="0"/>
              <a:t>, </a:t>
            </a:r>
            <a:r>
              <a:rPr lang="en-US" sz="1800" u="sng" dirty="0" smtClean="0"/>
              <a:t>without</a:t>
            </a:r>
            <a:r>
              <a:rPr lang="en-US" sz="1800" dirty="0" smtClean="0"/>
              <a:t> </a:t>
            </a:r>
            <a:r>
              <a:rPr lang="en-US" sz="1800" dirty="0"/>
              <a:t>request </a:t>
            </a:r>
            <a:r>
              <a:rPr lang="en-US" sz="1800" dirty="0" smtClean="0"/>
              <a:t>from </a:t>
            </a:r>
            <a:r>
              <a:rPr lang="en-US" sz="1800" dirty="0"/>
              <a:t>the </a:t>
            </a:r>
            <a:r>
              <a:rPr lang="en-US" sz="1800" dirty="0" smtClean="0"/>
              <a:t>tenant.</a:t>
            </a:r>
            <a:endParaRPr lang="en-US" sz="1800" dirty="0"/>
          </a:p>
          <a:p>
            <a:endParaRPr lang="en-US" dirty="0"/>
          </a:p>
        </p:txBody>
      </p:sp>
    </p:spTree>
    <p:extLst>
      <p:ext uri="{BB962C8B-B14F-4D97-AF65-F5344CB8AC3E}">
        <p14:creationId xmlns:p14="http://schemas.microsoft.com/office/powerpoint/2010/main" val="863313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a:t>
            </a:r>
          </a:p>
        </p:txBody>
      </p:sp>
      <p:sp>
        <p:nvSpPr>
          <p:cNvPr id="3" name="Content Placeholder 2"/>
          <p:cNvSpPr>
            <a:spLocks noGrp="1"/>
          </p:cNvSpPr>
          <p:nvPr>
            <p:ph idx="1"/>
          </p:nvPr>
        </p:nvSpPr>
        <p:spPr/>
        <p:txBody>
          <a:bodyPr>
            <a:normAutofit/>
          </a:bodyPr>
          <a:lstStyle/>
          <a:p>
            <a:r>
              <a:rPr lang="en-US" dirty="0"/>
              <a:t>Are there any exceptions to these requirements? </a:t>
            </a:r>
            <a:r>
              <a:rPr lang="en-US" dirty="0" smtClean="0"/>
              <a:t>Yes.</a:t>
            </a:r>
          </a:p>
          <a:p>
            <a:pPr marL="342900" indent="-342900">
              <a:buFont typeface="+mj-lt"/>
              <a:buAutoNum type="arabicPeriod"/>
            </a:pPr>
            <a:r>
              <a:rPr lang="en-US" dirty="0" smtClean="0"/>
              <a:t>A </a:t>
            </a:r>
            <a:r>
              <a:rPr lang="en-US" dirty="0"/>
              <a:t>keyless bolting device is not required to be installed at the landlord's expense on an exterior door if:</a:t>
            </a:r>
          </a:p>
          <a:p>
            <a:pPr lvl="1"/>
            <a:r>
              <a:rPr lang="en-US" dirty="0"/>
              <a:t>The dwelling is part of a multiunit complex in which the majority of dwelling units are leased to tenants who are over 55 years of age or who have a physical or mental disability; </a:t>
            </a:r>
          </a:p>
          <a:p>
            <a:pPr lvl="1"/>
            <a:r>
              <a:rPr lang="en-US" dirty="0"/>
              <a:t>A tenant or occupant in the dwelling is over 55 years of age or has a physical or mental disability;  and</a:t>
            </a:r>
          </a:p>
          <a:p>
            <a:pPr lvl="1"/>
            <a:r>
              <a:rPr lang="en-US" dirty="0"/>
              <a:t>The landlord is expressly required or permitted to periodically check on the well-being or health of the tenant as a part of a written lease or other written agreement.</a:t>
            </a:r>
          </a:p>
          <a:p>
            <a:endParaRPr lang="en-US" dirty="0"/>
          </a:p>
        </p:txBody>
      </p:sp>
      <p:sp>
        <p:nvSpPr>
          <p:cNvPr id="4" name="Text Placeholder 3"/>
          <p:cNvSpPr>
            <a:spLocks noGrp="1"/>
          </p:cNvSpPr>
          <p:nvPr>
            <p:ph type="body" sz="half" idx="2"/>
          </p:nvPr>
        </p:nvSpPr>
        <p:spPr/>
        <p:txBody>
          <a:bodyPr>
            <a:normAutofit fontScale="92500" lnSpcReduction="20000"/>
          </a:bodyPr>
          <a:lstStyle/>
          <a:p>
            <a:r>
              <a:rPr lang="en-US" sz="1800" dirty="0"/>
              <a:t>Security devices that the landlord must </a:t>
            </a:r>
            <a:r>
              <a:rPr lang="en-US" sz="1800" dirty="0" smtClean="0"/>
              <a:t>install, </a:t>
            </a:r>
            <a:r>
              <a:rPr lang="en-US" sz="1800" dirty="0"/>
              <a:t>at the landlord’s </a:t>
            </a:r>
            <a:r>
              <a:rPr lang="en-US" sz="1800" dirty="0" smtClean="0"/>
              <a:t>expense, </a:t>
            </a:r>
            <a:r>
              <a:rPr lang="en-US" sz="1800" u="sng" dirty="0"/>
              <a:t>without</a:t>
            </a:r>
            <a:r>
              <a:rPr lang="en-US" sz="1800" dirty="0"/>
              <a:t> request </a:t>
            </a:r>
            <a:r>
              <a:rPr lang="en-US" sz="1800" dirty="0" smtClean="0"/>
              <a:t>from </a:t>
            </a:r>
            <a:r>
              <a:rPr lang="en-US" sz="1800" dirty="0"/>
              <a:t>the </a:t>
            </a:r>
            <a:r>
              <a:rPr lang="en-US" sz="1800" dirty="0" smtClean="0"/>
              <a:t>tenant.</a:t>
            </a:r>
            <a:endParaRPr lang="en-US" sz="1800" dirty="0"/>
          </a:p>
          <a:p>
            <a:endParaRPr lang="en-US" dirty="0"/>
          </a:p>
        </p:txBody>
      </p:sp>
    </p:spTree>
    <p:extLst>
      <p:ext uri="{BB962C8B-B14F-4D97-AF65-F5344CB8AC3E}">
        <p14:creationId xmlns:p14="http://schemas.microsoft.com/office/powerpoint/2010/main" val="2514777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a:t>
            </a:r>
          </a:p>
        </p:txBody>
      </p:sp>
      <p:sp>
        <p:nvSpPr>
          <p:cNvPr id="3" name="Content Placeholder 2"/>
          <p:cNvSpPr>
            <a:spLocks noGrp="1"/>
          </p:cNvSpPr>
          <p:nvPr>
            <p:ph idx="1"/>
          </p:nvPr>
        </p:nvSpPr>
        <p:spPr/>
        <p:txBody>
          <a:bodyPr>
            <a:normAutofit/>
          </a:bodyPr>
          <a:lstStyle/>
          <a:p>
            <a:pPr marL="342900" indent="-342900">
              <a:buFont typeface="+mj-lt"/>
              <a:buAutoNum type="arabicPeriod" startAt="2"/>
            </a:pPr>
            <a:r>
              <a:rPr lang="en-US" dirty="0" smtClean="0"/>
              <a:t>A </a:t>
            </a:r>
            <a:r>
              <a:rPr lang="en-US" dirty="0"/>
              <a:t>keyless bolting device is not required to be installed at the landlord's expense if:</a:t>
            </a:r>
          </a:p>
          <a:p>
            <a:pPr lvl="1"/>
            <a:r>
              <a:rPr lang="en-US" dirty="0"/>
              <a:t>A tenant or occupant in the dwelling is over 55 years of age or has a physical or mental disability, </a:t>
            </a:r>
          </a:p>
          <a:p>
            <a:pPr lvl="1"/>
            <a:r>
              <a:rPr lang="en-US" dirty="0"/>
              <a:t>The tenant requests, in writing, that the landlord deactivate or not install the keyless bolting device, and </a:t>
            </a:r>
          </a:p>
          <a:p>
            <a:pPr lvl="1"/>
            <a:r>
              <a:rPr lang="en-US" dirty="0"/>
              <a:t>The tenant certifies in the request that the tenant or occupant is over 55 years of age or has a physical or mental disability.  </a:t>
            </a:r>
          </a:p>
          <a:p>
            <a:pPr marL="0" indent="0">
              <a:buNone/>
            </a:pPr>
            <a:r>
              <a:rPr lang="en-US" dirty="0"/>
              <a:t>The request must be a separate document and may not be included as part of a lease agreement.  A landlord is not exempt if the landlord knows or has reason to know that the requirements are not fulfilled.</a:t>
            </a:r>
          </a:p>
          <a:p>
            <a:endParaRPr lang="en-US" dirty="0"/>
          </a:p>
        </p:txBody>
      </p:sp>
      <p:sp>
        <p:nvSpPr>
          <p:cNvPr id="4" name="Text Placeholder 3"/>
          <p:cNvSpPr>
            <a:spLocks noGrp="1"/>
          </p:cNvSpPr>
          <p:nvPr>
            <p:ph type="body" sz="half" idx="2"/>
          </p:nvPr>
        </p:nvSpPr>
        <p:spPr/>
        <p:txBody>
          <a:bodyPr>
            <a:normAutofit fontScale="92500" lnSpcReduction="20000"/>
          </a:bodyPr>
          <a:lstStyle/>
          <a:p>
            <a:r>
              <a:rPr lang="en-US" sz="1800" dirty="0"/>
              <a:t>Security devices that the landlord must </a:t>
            </a:r>
            <a:r>
              <a:rPr lang="en-US" sz="1800" dirty="0" smtClean="0"/>
              <a:t>install, </a:t>
            </a:r>
            <a:r>
              <a:rPr lang="en-US" sz="1800" dirty="0"/>
              <a:t>at the landlord’s </a:t>
            </a:r>
            <a:r>
              <a:rPr lang="en-US" sz="1800" dirty="0" smtClean="0"/>
              <a:t>expense</a:t>
            </a:r>
            <a:r>
              <a:rPr lang="en-US" sz="1800" i="1" dirty="0" smtClean="0"/>
              <a:t>,</a:t>
            </a:r>
            <a:r>
              <a:rPr lang="en-US" sz="1800" dirty="0" smtClean="0"/>
              <a:t> </a:t>
            </a:r>
            <a:r>
              <a:rPr lang="en-US" sz="1800" u="sng" dirty="0"/>
              <a:t>without</a:t>
            </a:r>
            <a:r>
              <a:rPr lang="en-US" sz="1800" dirty="0"/>
              <a:t> request </a:t>
            </a:r>
            <a:r>
              <a:rPr lang="en-US" sz="1800" dirty="0" smtClean="0"/>
              <a:t>from </a:t>
            </a:r>
            <a:r>
              <a:rPr lang="en-US" sz="1800" dirty="0"/>
              <a:t>the </a:t>
            </a:r>
            <a:r>
              <a:rPr lang="en-US" sz="1800" dirty="0" smtClean="0"/>
              <a:t>tenant.</a:t>
            </a:r>
            <a:endParaRPr lang="en-US" sz="1800" dirty="0"/>
          </a:p>
          <a:p>
            <a:endParaRPr lang="en-US" dirty="0"/>
          </a:p>
        </p:txBody>
      </p:sp>
    </p:spTree>
    <p:extLst>
      <p:ext uri="{BB962C8B-B14F-4D97-AF65-F5344CB8AC3E}">
        <p14:creationId xmlns:p14="http://schemas.microsoft.com/office/powerpoint/2010/main" val="299559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a:t>
            </a:r>
          </a:p>
        </p:txBody>
      </p:sp>
      <p:sp>
        <p:nvSpPr>
          <p:cNvPr id="3" name="Content Placeholder 2"/>
          <p:cNvSpPr>
            <a:spLocks noGrp="1"/>
          </p:cNvSpPr>
          <p:nvPr>
            <p:ph idx="1"/>
          </p:nvPr>
        </p:nvSpPr>
        <p:spPr/>
        <p:txBody>
          <a:bodyPr>
            <a:normAutofit/>
          </a:bodyPr>
          <a:lstStyle/>
          <a:p>
            <a:pPr marL="342900" indent="-342900">
              <a:buFont typeface="+mj-lt"/>
              <a:buAutoNum type="arabicPeriod" startAt="3"/>
            </a:pPr>
            <a:r>
              <a:rPr lang="en-US" dirty="0"/>
              <a:t>A keyed dead bolt or a doorknob lock is not required to be installed at the landlord's expense on an exterior door if, at the time the tenant agrees to lease the dwelling</a:t>
            </a:r>
            <a:r>
              <a:rPr lang="en-US" dirty="0" smtClean="0"/>
              <a:t>:</a:t>
            </a:r>
            <a:endParaRPr lang="en-US" dirty="0"/>
          </a:p>
          <a:p>
            <a:pPr lvl="1"/>
            <a:r>
              <a:rPr lang="en-US" dirty="0"/>
              <a:t>At least one exterior door usable for normal entry into the dwelling has both a keyed dead bolt and a keyless bolting device, installed in accordance with the height, strike plate, and throw requirements of the Texas Property Code;  </a:t>
            </a:r>
            <a:r>
              <a:rPr lang="en-US" dirty="0" smtClean="0"/>
              <a:t>and</a:t>
            </a:r>
            <a:endParaRPr lang="en-US" dirty="0"/>
          </a:p>
          <a:p>
            <a:pPr lvl="1"/>
            <a:r>
              <a:rPr lang="en-US" dirty="0"/>
              <a:t>All other exterior doors have a keyless bolting device installed in accordance with the height, strike plate, and throw requirements of the Texas Property Code.</a:t>
            </a:r>
          </a:p>
          <a:p>
            <a:endParaRPr lang="en-US" dirty="0"/>
          </a:p>
        </p:txBody>
      </p:sp>
      <p:sp>
        <p:nvSpPr>
          <p:cNvPr id="4" name="Text Placeholder 3"/>
          <p:cNvSpPr>
            <a:spLocks noGrp="1"/>
          </p:cNvSpPr>
          <p:nvPr>
            <p:ph type="body" sz="half" idx="2"/>
          </p:nvPr>
        </p:nvSpPr>
        <p:spPr/>
        <p:txBody>
          <a:bodyPr>
            <a:normAutofit fontScale="92500" lnSpcReduction="20000"/>
          </a:bodyPr>
          <a:lstStyle/>
          <a:p>
            <a:r>
              <a:rPr lang="en-US" sz="1800" dirty="0"/>
              <a:t>Security devices that the landlord must </a:t>
            </a:r>
            <a:r>
              <a:rPr lang="en-US" sz="1800" dirty="0" smtClean="0"/>
              <a:t>install, </a:t>
            </a:r>
            <a:r>
              <a:rPr lang="en-US" sz="1800" dirty="0"/>
              <a:t>at the landlord’s </a:t>
            </a:r>
            <a:r>
              <a:rPr lang="en-US" sz="1800" dirty="0" smtClean="0"/>
              <a:t>expense, </a:t>
            </a:r>
            <a:r>
              <a:rPr lang="en-US" sz="1800" u="sng" dirty="0"/>
              <a:t>without</a:t>
            </a:r>
            <a:r>
              <a:rPr lang="en-US" sz="1800" dirty="0"/>
              <a:t> request </a:t>
            </a:r>
            <a:r>
              <a:rPr lang="en-US" sz="1800" dirty="0" smtClean="0"/>
              <a:t>from </a:t>
            </a:r>
            <a:r>
              <a:rPr lang="en-US" sz="1800" dirty="0"/>
              <a:t>the </a:t>
            </a:r>
            <a:r>
              <a:rPr lang="en-US" sz="1800" dirty="0" smtClean="0"/>
              <a:t>tenant.</a:t>
            </a:r>
            <a:endParaRPr lang="en-US" sz="1800" dirty="0"/>
          </a:p>
          <a:p>
            <a:endParaRPr lang="en-US" dirty="0"/>
          </a:p>
        </p:txBody>
      </p:sp>
    </p:spTree>
    <p:extLst>
      <p:ext uri="{BB962C8B-B14F-4D97-AF65-F5344CB8AC3E}">
        <p14:creationId xmlns:p14="http://schemas.microsoft.com/office/powerpoint/2010/main" val="2288603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lstStyle/>
          <a:p>
            <a:r>
              <a:rPr lang="en-US" dirty="0"/>
              <a:t>These types of security devices must be operable throughout the time the tenant is in possession of the property.</a:t>
            </a:r>
          </a:p>
          <a:p>
            <a:pPr marL="457200" lvl="1" indent="0">
              <a:buNone/>
            </a:pPr>
            <a:r>
              <a:rPr lang="en-US" dirty="0" smtClean="0"/>
              <a:t>However</a:t>
            </a:r>
            <a:r>
              <a:rPr lang="en-US" dirty="0"/>
              <a:t>, a  landlord may deactivate or remove the locking mechanism of a doorknob lock or remove any device not qualifying as a keyless bolting device if a keyed dead bolt has been installed on the same door</a:t>
            </a:r>
            <a:r>
              <a:rPr lang="en-US" dirty="0" smtClean="0"/>
              <a:t>.</a:t>
            </a:r>
            <a:endParaRPr lang="en-US" dirty="0"/>
          </a:p>
          <a:p>
            <a:r>
              <a:rPr lang="en-US" dirty="0"/>
              <a:t>Important: If one of these types of security devices has not been installed, the tenant may request the landlord to immediately install it, and the landlord must immediately install it.</a:t>
            </a:r>
          </a:p>
          <a:p>
            <a:endParaRPr lang="en-US" dirty="0"/>
          </a:p>
        </p:txBody>
      </p:sp>
      <p:sp>
        <p:nvSpPr>
          <p:cNvPr id="4" name="Text Placeholder 3"/>
          <p:cNvSpPr>
            <a:spLocks noGrp="1"/>
          </p:cNvSpPr>
          <p:nvPr>
            <p:ph type="body" sz="half" idx="2"/>
          </p:nvPr>
        </p:nvSpPr>
        <p:spPr/>
        <p:txBody>
          <a:bodyPr>
            <a:normAutofit lnSpcReduction="10000"/>
          </a:bodyPr>
          <a:lstStyle/>
          <a:p>
            <a:r>
              <a:rPr lang="en-US" dirty="0"/>
              <a:t>Security devices that the landlord must </a:t>
            </a:r>
            <a:r>
              <a:rPr lang="en-US" dirty="0" smtClean="0"/>
              <a:t>install, </a:t>
            </a:r>
            <a:r>
              <a:rPr lang="en-US" dirty="0"/>
              <a:t>at the landlord’s </a:t>
            </a:r>
            <a:r>
              <a:rPr lang="en-US" dirty="0" smtClean="0"/>
              <a:t>expense,  </a:t>
            </a:r>
            <a:r>
              <a:rPr lang="en-US" u="sng" dirty="0"/>
              <a:t>without</a:t>
            </a:r>
            <a:r>
              <a:rPr lang="en-US" dirty="0"/>
              <a:t> request from the </a:t>
            </a:r>
            <a:r>
              <a:rPr lang="en-US" dirty="0" smtClean="0"/>
              <a:t>tenant.</a:t>
            </a:r>
            <a:endParaRPr lang="en-US" dirty="0"/>
          </a:p>
          <a:p>
            <a:endParaRPr lang="en-US" dirty="0"/>
          </a:p>
        </p:txBody>
      </p:sp>
    </p:spTree>
    <p:extLst>
      <p:ext uri="{BB962C8B-B14F-4D97-AF65-F5344CB8AC3E}">
        <p14:creationId xmlns:p14="http://schemas.microsoft.com/office/powerpoint/2010/main" val="1325511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normAutofit fontScale="85000" lnSpcReduction="10000"/>
          </a:bodyPr>
          <a:lstStyle/>
          <a:p>
            <a:r>
              <a:rPr lang="en-US" dirty="0"/>
              <a:t>In addition to installation, there are also requirements involving rekeying. </a:t>
            </a:r>
            <a:endParaRPr lang="en-US" dirty="0" smtClean="0"/>
          </a:p>
          <a:p>
            <a:r>
              <a:rPr lang="en-US" dirty="0" smtClean="0"/>
              <a:t>A </a:t>
            </a:r>
            <a:r>
              <a:rPr lang="en-US" dirty="0"/>
              <a:t>security device operated by a key, card, or combination has to be rekeyed by the landlord at the landlord's expense not later than the seventh day after each tenant turnover date</a:t>
            </a:r>
            <a:r>
              <a:rPr lang="en-US" dirty="0" smtClean="0"/>
              <a:t>.</a:t>
            </a:r>
            <a:endParaRPr lang="en-US" dirty="0"/>
          </a:p>
          <a:p>
            <a:pPr lvl="1"/>
            <a:r>
              <a:rPr lang="en-US" dirty="0"/>
              <a:t>“Rekey” means to change or alter a security device that is operated by a key, card, or combination so that a different key, card, or combination is necessary to operate the security device</a:t>
            </a:r>
            <a:r>
              <a:rPr lang="en-US" dirty="0" smtClean="0"/>
              <a:t>.</a:t>
            </a:r>
            <a:endParaRPr lang="en-US" dirty="0"/>
          </a:p>
          <a:p>
            <a:pPr lvl="1"/>
            <a:r>
              <a:rPr lang="en-US" dirty="0"/>
              <a:t>“Tenant turnover date” means the date a tenant moves into a dwelling under a lease after all previous occupants have moved out.  The term does not include dates of entry or occupation not authorized by the landlord</a:t>
            </a:r>
            <a:r>
              <a:rPr lang="en-US" dirty="0" smtClean="0"/>
              <a:t>.</a:t>
            </a:r>
          </a:p>
          <a:p>
            <a:r>
              <a:rPr lang="en-US" dirty="0"/>
              <a:t>If a tenant vacates the premises in breach of a written lease, the landlord may deduct from the tenant's security deposit the reasonable cost incurred by the landlord to rekey a security device </a:t>
            </a:r>
            <a:r>
              <a:rPr lang="en-US" dirty="0" smtClean="0"/>
              <a:t>only </a:t>
            </a:r>
            <a:r>
              <a:rPr lang="en-US" dirty="0"/>
              <a:t>if the lease includes a provision that is underlined or printed in boldface type authorizing the deduction</a:t>
            </a:r>
            <a:r>
              <a:rPr lang="en-US" dirty="0" smtClean="0"/>
              <a:t>. The TAR </a:t>
            </a:r>
            <a:r>
              <a:rPr lang="en-US" i="1" dirty="0" smtClean="0"/>
              <a:t>Residential Lease </a:t>
            </a:r>
            <a:r>
              <a:rPr lang="en-US" dirty="0" smtClean="0"/>
              <a:t>contains this language.</a:t>
            </a:r>
            <a:endParaRPr lang="en-US" dirty="0"/>
          </a:p>
          <a:p>
            <a:endParaRPr lang="en-US" dirty="0"/>
          </a:p>
        </p:txBody>
      </p:sp>
      <p:sp>
        <p:nvSpPr>
          <p:cNvPr id="4" name="Text Placeholder 3"/>
          <p:cNvSpPr>
            <a:spLocks noGrp="1"/>
          </p:cNvSpPr>
          <p:nvPr>
            <p:ph type="body" sz="half" idx="2"/>
          </p:nvPr>
        </p:nvSpPr>
        <p:spPr/>
        <p:txBody>
          <a:bodyPr>
            <a:normAutofit lnSpcReduction="10000"/>
          </a:bodyPr>
          <a:lstStyle/>
          <a:p>
            <a:r>
              <a:rPr lang="en-US" dirty="0"/>
              <a:t>Security devices that the landlord must </a:t>
            </a:r>
            <a:r>
              <a:rPr lang="en-US" dirty="0" smtClean="0"/>
              <a:t>install, </a:t>
            </a:r>
            <a:r>
              <a:rPr lang="en-US" dirty="0"/>
              <a:t>at the landlord’s </a:t>
            </a:r>
            <a:r>
              <a:rPr lang="en-US" dirty="0" smtClean="0"/>
              <a:t>expense</a:t>
            </a:r>
            <a:r>
              <a:rPr lang="en-US" i="1" dirty="0" smtClean="0"/>
              <a:t>,</a:t>
            </a:r>
            <a:r>
              <a:rPr lang="en-US" dirty="0" smtClean="0"/>
              <a:t> </a:t>
            </a:r>
            <a:r>
              <a:rPr lang="en-US" u="sng" dirty="0"/>
              <a:t>without</a:t>
            </a:r>
            <a:r>
              <a:rPr lang="en-US" dirty="0"/>
              <a:t> request from the </a:t>
            </a:r>
            <a:r>
              <a:rPr lang="en-US" dirty="0" smtClean="0"/>
              <a:t>tenant.</a:t>
            </a:r>
            <a:endParaRPr lang="en-US" dirty="0"/>
          </a:p>
          <a:p>
            <a:endParaRPr lang="en-US" dirty="0"/>
          </a:p>
        </p:txBody>
      </p:sp>
    </p:spTree>
    <p:extLst>
      <p:ext uri="{BB962C8B-B14F-4D97-AF65-F5344CB8AC3E}">
        <p14:creationId xmlns:p14="http://schemas.microsoft.com/office/powerpoint/2010/main" val="3202686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lstStyle/>
          <a:p>
            <a:r>
              <a:rPr lang="en-US" dirty="0"/>
              <a:t>At a tenant's request made at any time, a landlord, at the tenant's expense, must install</a:t>
            </a:r>
            <a:r>
              <a:rPr lang="en-US" dirty="0" smtClean="0"/>
              <a:t>:</a:t>
            </a:r>
            <a:endParaRPr lang="en-US" dirty="0"/>
          </a:p>
          <a:p>
            <a:pPr marL="800100" lvl="1" indent="-342900">
              <a:buFont typeface="+mj-lt"/>
              <a:buAutoNum type="arabicPeriod"/>
            </a:pPr>
            <a:r>
              <a:rPr lang="en-US" dirty="0"/>
              <a:t>A keyed dead bolt on an exterior door if the door has:</a:t>
            </a:r>
          </a:p>
          <a:p>
            <a:pPr lvl="2"/>
            <a:r>
              <a:rPr lang="en-US" dirty="0"/>
              <a:t>A doorknob lock, but not a keyed dead bolt;  </a:t>
            </a:r>
            <a:r>
              <a:rPr lang="en-US" b="1" dirty="0"/>
              <a:t>or</a:t>
            </a:r>
          </a:p>
          <a:p>
            <a:pPr lvl="2"/>
            <a:r>
              <a:rPr lang="en-US" dirty="0"/>
              <a:t>A keyless bolting device, but not a keyed dead bolt or doorknob lock;  </a:t>
            </a:r>
            <a:r>
              <a:rPr lang="en-US" b="1" dirty="0" smtClean="0"/>
              <a:t>and</a:t>
            </a:r>
            <a:endParaRPr lang="en-US" b="1" dirty="0"/>
          </a:p>
          <a:p>
            <a:pPr marL="800100" lvl="1" indent="-342900">
              <a:buFont typeface="+mj-lt"/>
              <a:buAutoNum type="arabicPeriod"/>
            </a:pPr>
            <a:r>
              <a:rPr lang="en-US" dirty="0"/>
              <a:t>Sliding door </a:t>
            </a:r>
            <a:r>
              <a:rPr lang="en-US" dirty="0" smtClean="0"/>
              <a:t>handle latch or </a:t>
            </a:r>
            <a:r>
              <a:rPr lang="en-US" dirty="0"/>
              <a:t>sliding door security bar, if the door is an exterior sliding glass door without a sliding door </a:t>
            </a:r>
            <a:r>
              <a:rPr lang="en-US" dirty="0" smtClean="0"/>
              <a:t>handle latch or </a:t>
            </a:r>
            <a:r>
              <a:rPr lang="en-US" dirty="0"/>
              <a:t>sliding door security bar.</a:t>
            </a:r>
          </a:p>
          <a:p>
            <a:endParaRPr lang="en-US" dirty="0"/>
          </a:p>
        </p:txBody>
      </p:sp>
      <p:sp>
        <p:nvSpPr>
          <p:cNvPr id="4" name="Text Placeholder 3"/>
          <p:cNvSpPr>
            <a:spLocks noGrp="1"/>
          </p:cNvSpPr>
          <p:nvPr>
            <p:ph type="body" sz="half" idx="2"/>
          </p:nvPr>
        </p:nvSpPr>
        <p:spPr/>
        <p:txBody>
          <a:bodyPr/>
          <a:lstStyle/>
          <a:p>
            <a:r>
              <a:rPr lang="en-US" dirty="0"/>
              <a:t>Security devices the landlord must install at the </a:t>
            </a:r>
            <a:r>
              <a:rPr lang="en-US" u="sng" dirty="0"/>
              <a:t>tenant’s request</a:t>
            </a:r>
            <a:r>
              <a:rPr lang="en-US" dirty="0"/>
              <a:t> </a:t>
            </a:r>
            <a:r>
              <a:rPr lang="en-US" i="1" dirty="0"/>
              <a:t>at the tenant’s expense</a:t>
            </a:r>
            <a:r>
              <a:rPr lang="en-US" dirty="0"/>
              <a:t>.</a:t>
            </a:r>
          </a:p>
          <a:p>
            <a:endParaRPr lang="en-US" dirty="0"/>
          </a:p>
        </p:txBody>
      </p:sp>
    </p:spTree>
    <p:extLst>
      <p:ext uri="{BB962C8B-B14F-4D97-AF65-F5344CB8AC3E}">
        <p14:creationId xmlns:p14="http://schemas.microsoft.com/office/powerpoint/2010/main" val="3761124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sz="2400" dirty="0"/>
              <a:t>Chapter 92, Subchapter D of the Texas Property Code houses the numerous requirements that comprise the law on security devices. </a:t>
            </a:r>
          </a:p>
          <a:p>
            <a:r>
              <a:rPr lang="en-US" sz="2400" dirty="0"/>
              <a:t>Texas law requires that most rental properties have several security devices in place while a tenant is in possession of the property or else the landlord could face liability.</a:t>
            </a:r>
          </a:p>
          <a:p>
            <a:pPr marL="0" indent="0">
              <a:buNone/>
            </a:pPr>
            <a:endParaRPr lang="en-US" dirty="0"/>
          </a:p>
        </p:txBody>
      </p:sp>
    </p:spTree>
    <p:extLst>
      <p:ext uri="{BB962C8B-B14F-4D97-AF65-F5344CB8AC3E}">
        <p14:creationId xmlns:p14="http://schemas.microsoft.com/office/powerpoint/2010/main" val="1988722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lstStyle/>
          <a:p>
            <a:r>
              <a:rPr lang="en-US" dirty="0"/>
              <a:t>In addition to installation, there are also requirements involving rekeying. </a:t>
            </a:r>
            <a:endParaRPr lang="en-US" dirty="0" smtClean="0"/>
          </a:p>
          <a:p>
            <a:r>
              <a:rPr lang="en-US" dirty="0" smtClean="0"/>
              <a:t>At </a:t>
            </a:r>
            <a:r>
              <a:rPr lang="en-US" dirty="0"/>
              <a:t>a tenant's request made at any time, a landlord, at the tenant's expense, must perform additional rekeying or change a security device. </a:t>
            </a:r>
          </a:p>
          <a:p>
            <a:pPr lvl="1"/>
            <a:r>
              <a:rPr lang="en-US" dirty="0"/>
              <a:t>A tenant may make an unlimited number of requests under this subsection. </a:t>
            </a:r>
          </a:p>
          <a:p>
            <a:pPr lvl="1"/>
            <a:r>
              <a:rPr lang="en-US" dirty="0"/>
              <a:t>The expense of rekeying security devices for purposes of the use or change of the landlord's master key must be paid by the landlord.</a:t>
            </a:r>
          </a:p>
          <a:p>
            <a:endParaRPr lang="en-US" dirty="0"/>
          </a:p>
        </p:txBody>
      </p:sp>
      <p:sp>
        <p:nvSpPr>
          <p:cNvPr id="4" name="Text Placeholder 3"/>
          <p:cNvSpPr>
            <a:spLocks noGrp="1"/>
          </p:cNvSpPr>
          <p:nvPr>
            <p:ph type="body" sz="half" idx="2"/>
          </p:nvPr>
        </p:nvSpPr>
        <p:spPr/>
        <p:txBody>
          <a:bodyPr/>
          <a:lstStyle/>
          <a:p>
            <a:r>
              <a:rPr lang="en-US" dirty="0"/>
              <a:t>Security devices the landlord must install at the </a:t>
            </a:r>
            <a:r>
              <a:rPr lang="en-US" u="sng" dirty="0"/>
              <a:t>tenant’s request</a:t>
            </a:r>
            <a:r>
              <a:rPr lang="en-US" dirty="0"/>
              <a:t> </a:t>
            </a:r>
            <a:r>
              <a:rPr lang="en-US" i="1" dirty="0"/>
              <a:t>at the tenant’s expense</a:t>
            </a:r>
            <a:r>
              <a:rPr lang="en-US" dirty="0"/>
              <a:t>.</a:t>
            </a:r>
          </a:p>
          <a:p>
            <a:endParaRPr lang="en-US" dirty="0"/>
          </a:p>
        </p:txBody>
      </p:sp>
    </p:spTree>
    <p:extLst>
      <p:ext uri="{BB962C8B-B14F-4D97-AF65-F5344CB8AC3E}">
        <p14:creationId xmlns:p14="http://schemas.microsoft.com/office/powerpoint/2010/main" val="4020087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lstStyle/>
          <a:p>
            <a:r>
              <a:rPr lang="en-US" dirty="0"/>
              <a:t>A tenant's request may be given orally unless the tenant has a written lease that requires the request or notice to be in writing, and that requirement is underlined or in boldfaced print in the lease. </a:t>
            </a:r>
          </a:p>
          <a:p>
            <a:r>
              <a:rPr lang="en-US" dirty="0"/>
              <a:t>The Residential Lease (TAR form 2001) requires the request to be in writing and complies with this provision. See paragraph 19.</a:t>
            </a:r>
          </a:p>
          <a:p>
            <a:endParaRPr lang="en-US" dirty="0"/>
          </a:p>
        </p:txBody>
      </p:sp>
      <p:sp>
        <p:nvSpPr>
          <p:cNvPr id="4" name="Text Placeholder 3"/>
          <p:cNvSpPr>
            <a:spLocks noGrp="1"/>
          </p:cNvSpPr>
          <p:nvPr>
            <p:ph type="body" sz="half" idx="2"/>
          </p:nvPr>
        </p:nvSpPr>
        <p:spPr/>
        <p:txBody>
          <a:bodyPr/>
          <a:lstStyle/>
          <a:p>
            <a:r>
              <a:rPr lang="en-US" dirty="0"/>
              <a:t>Security devices the landlord must install at the </a:t>
            </a:r>
            <a:r>
              <a:rPr lang="en-US" u="sng" dirty="0"/>
              <a:t>tenant’s request</a:t>
            </a:r>
            <a:r>
              <a:rPr lang="en-US" dirty="0"/>
              <a:t> </a:t>
            </a:r>
            <a:r>
              <a:rPr lang="en-US" i="1" dirty="0"/>
              <a:t>at the tenant’s expense</a:t>
            </a:r>
            <a:r>
              <a:rPr lang="en-US" dirty="0"/>
              <a:t>.</a:t>
            </a:r>
          </a:p>
          <a:p>
            <a:endParaRPr lang="en-US" dirty="0"/>
          </a:p>
        </p:txBody>
      </p:sp>
    </p:spTree>
    <p:extLst>
      <p:ext uri="{BB962C8B-B14F-4D97-AF65-F5344CB8AC3E}">
        <p14:creationId xmlns:p14="http://schemas.microsoft.com/office/powerpoint/2010/main" val="639487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normAutofit lnSpcReduction="10000"/>
          </a:bodyPr>
          <a:lstStyle/>
          <a:p>
            <a:r>
              <a:rPr lang="en-US" dirty="0"/>
              <a:t>Time. A landlord must comply with a tenant’s request within a reasonable time</a:t>
            </a:r>
            <a:r>
              <a:rPr lang="en-US" dirty="0" smtClean="0"/>
              <a:t>.</a:t>
            </a:r>
            <a:endParaRPr lang="en-US" dirty="0"/>
          </a:p>
          <a:p>
            <a:pPr lvl="1"/>
            <a:r>
              <a:rPr lang="en-US" dirty="0"/>
              <a:t>A “reasonable time” is presumed to be not later than the seventh day after the date the request is received by the landlord. </a:t>
            </a:r>
            <a:endParaRPr lang="en-US" dirty="0" smtClean="0"/>
          </a:p>
          <a:p>
            <a:pPr lvl="1"/>
            <a:r>
              <a:rPr lang="en-US" i="1" dirty="0" smtClean="0"/>
              <a:t>Exception</a:t>
            </a:r>
            <a:r>
              <a:rPr lang="en-US" dirty="0"/>
              <a:t>: In certain circumstances, a reasonable time is presumed to be not later than 72 hours after the time of receipt of the tenant’s request and any required payment if, at the time of making the request, the tenant informed the landlord that:</a:t>
            </a:r>
          </a:p>
          <a:p>
            <a:pPr marL="1257300" lvl="2" indent="-342900">
              <a:buFont typeface="+mj-lt"/>
              <a:buAutoNum type="arabicPeriod"/>
            </a:pPr>
            <a:r>
              <a:rPr lang="en-US" dirty="0"/>
              <a:t>An unauthorized entry occurred or was attempted in the dwelling;</a:t>
            </a:r>
          </a:p>
          <a:p>
            <a:pPr marL="1257300" lvl="2" indent="-342900">
              <a:buFont typeface="+mj-lt"/>
              <a:buAutoNum type="arabicPeriod"/>
            </a:pPr>
            <a:r>
              <a:rPr lang="en-US" dirty="0"/>
              <a:t>An unauthorized entry occurred or was attempted in another unit in the multiunit complex in which the dwelling is located during the two months preceding the request;  </a:t>
            </a:r>
            <a:r>
              <a:rPr lang="en-US" b="1" dirty="0"/>
              <a:t>or</a:t>
            </a:r>
          </a:p>
          <a:p>
            <a:pPr marL="1257300" lvl="2" indent="-342900">
              <a:buFont typeface="+mj-lt"/>
              <a:buAutoNum type="arabicPeriod"/>
            </a:pPr>
            <a:r>
              <a:rPr lang="en-US" dirty="0"/>
              <a:t>A crime of personal violence occurred in the multiunit complex in which the dwelling is located during the two months preceding the request.</a:t>
            </a:r>
          </a:p>
          <a:p>
            <a:endParaRPr lang="en-US" dirty="0"/>
          </a:p>
        </p:txBody>
      </p:sp>
      <p:sp>
        <p:nvSpPr>
          <p:cNvPr id="4" name="Text Placeholder 3"/>
          <p:cNvSpPr>
            <a:spLocks noGrp="1"/>
          </p:cNvSpPr>
          <p:nvPr>
            <p:ph type="body" sz="half" idx="2"/>
          </p:nvPr>
        </p:nvSpPr>
        <p:spPr/>
        <p:txBody>
          <a:bodyPr/>
          <a:lstStyle/>
          <a:p>
            <a:r>
              <a:rPr lang="en-US" dirty="0"/>
              <a:t>Security devices the landlord must install at the </a:t>
            </a:r>
            <a:r>
              <a:rPr lang="en-US" u="sng" dirty="0"/>
              <a:t>tenant’s request</a:t>
            </a:r>
            <a:r>
              <a:rPr lang="en-US" dirty="0"/>
              <a:t> </a:t>
            </a:r>
            <a:r>
              <a:rPr lang="en-US" i="1" dirty="0"/>
              <a:t>at the tenant’s expense</a:t>
            </a:r>
            <a:r>
              <a:rPr lang="en-US" dirty="0"/>
              <a:t>.</a:t>
            </a:r>
          </a:p>
          <a:p>
            <a:endParaRPr lang="en-US" dirty="0"/>
          </a:p>
        </p:txBody>
      </p:sp>
    </p:spTree>
    <p:extLst>
      <p:ext uri="{BB962C8B-B14F-4D97-AF65-F5344CB8AC3E}">
        <p14:creationId xmlns:p14="http://schemas.microsoft.com/office/powerpoint/2010/main" val="109200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normAutofit/>
          </a:bodyPr>
          <a:lstStyle/>
          <a:p>
            <a:r>
              <a:rPr lang="en-US" dirty="0"/>
              <a:t>Defense to reasonable time. A landlord may rebut the seven-day presumption if despite the diligence of the landlord</a:t>
            </a:r>
            <a:r>
              <a:rPr lang="en-US" dirty="0" smtClean="0"/>
              <a:t>:</a:t>
            </a:r>
            <a:endParaRPr lang="en-US" dirty="0"/>
          </a:p>
          <a:p>
            <a:pPr marL="800100" lvl="1" indent="-342900">
              <a:buFont typeface="+mj-lt"/>
              <a:buAutoNum type="arabicPeriod"/>
            </a:pPr>
            <a:r>
              <a:rPr lang="en-US" dirty="0"/>
              <a:t>The landlord did not know of the tenant's request, without the fault of the landlord;</a:t>
            </a:r>
          </a:p>
          <a:p>
            <a:pPr marL="800100" lvl="1" indent="-342900">
              <a:buFont typeface="+mj-lt"/>
              <a:buAutoNum type="arabicPeriod"/>
            </a:pPr>
            <a:r>
              <a:rPr lang="en-US" dirty="0"/>
              <a:t>Materials, labor, or utilities were unavailable;  or</a:t>
            </a:r>
          </a:p>
          <a:p>
            <a:pPr marL="800100" lvl="1" indent="-342900">
              <a:buFont typeface="+mj-lt"/>
              <a:buAutoNum type="arabicPeriod"/>
            </a:pPr>
            <a:r>
              <a:rPr lang="en-US" dirty="0"/>
              <a:t>A delay was caused by circumstances beyond the landlord's control, including the illness or death of the landlord or a member of the landlord's immediate family</a:t>
            </a:r>
            <a:r>
              <a:rPr lang="en-US" dirty="0" smtClean="0"/>
              <a:t>.</a:t>
            </a:r>
            <a:endParaRPr lang="en-US" dirty="0"/>
          </a:p>
          <a:p>
            <a:r>
              <a:rPr lang="en-US" dirty="0" smtClean="0"/>
              <a:t>Remember</a:t>
            </a:r>
            <a:r>
              <a:rPr lang="en-US" dirty="0"/>
              <a:t>, the seven-day timelines do not apply to those security devices required without the necessity of a tenant’s request.</a:t>
            </a:r>
          </a:p>
          <a:p>
            <a:endParaRPr lang="en-US" dirty="0"/>
          </a:p>
        </p:txBody>
      </p:sp>
      <p:sp>
        <p:nvSpPr>
          <p:cNvPr id="4" name="Text Placeholder 3"/>
          <p:cNvSpPr>
            <a:spLocks noGrp="1"/>
          </p:cNvSpPr>
          <p:nvPr>
            <p:ph type="body" sz="half" idx="2"/>
          </p:nvPr>
        </p:nvSpPr>
        <p:spPr/>
        <p:txBody>
          <a:bodyPr/>
          <a:lstStyle/>
          <a:p>
            <a:r>
              <a:rPr lang="en-US" dirty="0"/>
              <a:t>Security devices the landlord must install at the </a:t>
            </a:r>
            <a:r>
              <a:rPr lang="en-US" u="sng" dirty="0"/>
              <a:t>tenant’s request</a:t>
            </a:r>
            <a:r>
              <a:rPr lang="en-US" dirty="0"/>
              <a:t> </a:t>
            </a:r>
            <a:r>
              <a:rPr lang="en-US" i="1" dirty="0"/>
              <a:t>at the tenant’s expense</a:t>
            </a:r>
            <a:r>
              <a:rPr lang="en-US" dirty="0"/>
              <a:t>.</a:t>
            </a:r>
          </a:p>
          <a:p>
            <a:endParaRPr lang="en-US" dirty="0"/>
          </a:p>
        </p:txBody>
      </p:sp>
    </p:spTree>
    <p:extLst>
      <p:ext uri="{BB962C8B-B14F-4D97-AF65-F5344CB8AC3E}">
        <p14:creationId xmlns:p14="http://schemas.microsoft.com/office/powerpoint/2010/main" val="1449497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a:t>Advance payment. A landlord may require a tenant to pay in advance if: </a:t>
            </a:r>
          </a:p>
          <a:p>
            <a:pPr marL="800100" lvl="1" indent="-342900">
              <a:buFont typeface="+mj-lt"/>
              <a:buAutoNum type="arabicPeriod"/>
            </a:pPr>
            <a:r>
              <a:rPr lang="en-US" dirty="0"/>
              <a:t>A written lease authorizes the landlord to require advance payment;</a:t>
            </a:r>
          </a:p>
          <a:p>
            <a:pPr marL="800100" lvl="1" indent="-342900">
              <a:buFont typeface="+mj-lt"/>
              <a:buAutoNum type="arabicPeriod"/>
            </a:pPr>
            <a:r>
              <a:rPr lang="en-US" dirty="0"/>
              <a:t>The landlord notifies the tenant within a reasonable time after the tenant's request that advance payment is required; and</a:t>
            </a:r>
          </a:p>
          <a:p>
            <a:pPr marL="800100" lvl="1" indent="-342900">
              <a:buFont typeface="+mj-lt"/>
              <a:buAutoNum type="arabicPeriod"/>
            </a:pPr>
            <a:r>
              <a:rPr lang="en-US" dirty="0"/>
              <a:t>One of the following occurs: </a:t>
            </a:r>
          </a:p>
          <a:p>
            <a:pPr marL="1257300" lvl="2" indent="-342900">
              <a:buFont typeface="+mj-lt"/>
              <a:buAutoNum type="arabicPeriod"/>
            </a:pPr>
            <a:r>
              <a:rPr lang="en-US" dirty="0"/>
              <a:t>The tenant is more than 30 days delinquent in reimbursing the landlord for charges to which the landlord is entitled under Subsection (b);  </a:t>
            </a:r>
            <a:r>
              <a:rPr lang="en-US" b="1" dirty="0"/>
              <a:t>or</a:t>
            </a:r>
          </a:p>
          <a:p>
            <a:pPr marL="1257300" lvl="2" indent="-342900">
              <a:buFont typeface="+mj-lt"/>
              <a:buAutoNum type="arabicPeriod"/>
            </a:pPr>
            <a:r>
              <a:rPr lang="en-US" dirty="0"/>
              <a:t>The tenant requested that the landlord repair, install, change, or rekey the same security device during the 30 days preceding the tenant's request, and the landlord complied with the request</a:t>
            </a:r>
            <a:r>
              <a:rPr lang="en-US" dirty="0" smtClean="0"/>
              <a:t>.</a:t>
            </a:r>
            <a:endParaRPr lang="en-US" dirty="0"/>
          </a:p>
          <a:p>
            <a:r>
              <a:rPr lang="en-US" dirty="0"/>
              <a:t>When advance payment is required, a reasonable time is presumed to be not later than the seventh day after the date a tenant's advance payment is received by the landlord, unless the 72-hour exception applies.</a:t>
            </a:r>
          </a:p>
          <a:p>
            <a:endParaRPr lang="en-US" dirty="0"/>
          </a:p>
        </p:txBody>
      </p:sp>
      <p:sp>
        <p:nvSpPr>
          <p:cNvPr id="4" name="Text Placeholder 3"/>
          <p:cNvSpPr>
            <a:spLocks noGrp="1"/>
          </p:cNvSpPr>
          <p:nvPr>
            <p:ph type="body" sz="half" idx="2"/>
          </p:nvPr>
        </p:nvSpPr>
        <p:spPr/>
        <p:txBody>
          <a:bodyPr/>
          <a:lstStyle/>
          <a:p>
            <a:r>
              <a:rPr lang="en-US" dirty="0"/>
              <a:t>Security devices the landlord must install at the </a:t>
            </a:r>
            <a:r>
              <a:rPr lang="en-US" u="sng" dirty="0"/>
              <a:t>tenant’s request</a:t>
            </a:r>
            <a:r>
              <a:rPr lang="en-US" dirty="0"/>
              <a:t> </a:t>
            </a:r>
            <a:r>
              <a:rPr lang="en-US" i="1" dirty="0"/>
              <a:t>at the tenant’s expense</a:t>
            </a:r>
            <a:r>
              <a:rPr lang="en-US" dirty="0"/>
              <a:t>.</a:t>
            </a:r>
          </a:p>
          <a:p>
            <a:endParaRPr lang="en-US" dirty="0"/>
          </a:p>
        </p:txBody>
      </p:sp>
    </p:spTree>
    <p:extLst>
      <p:ext uri="{BB962C8B-B14F-4D97-AF65-F5344CB8AC3E}">
        <p14:creationId xmlns:p14="http://schemas.microsoft.com/office/powerpoint/2010/main" val="2085305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lstStyle/>
          <a:p>
            <a:r>
              <a:rPr lang="en-US" sz="2000" dirty="0"/>
              <a:t>The Texas Property Code also has requirements specific to the repair </a:t>
            </a:r>
            <a:r>
              <a:rPr lang="en-US" sz="2000" dirty="0" smtClean="0"/>
              <a:t>or </a:t>
            </a:r>
            <a:r>
              <a:rPr lang="en-US" sz="2000" dirty="0"/>
              <a:t>replacement of security devices</a:t>
            </a:r>
            <a:r>
              <a:rPr lang="en-US" sz="2000" dirty="0" smtClean="0"/>
              <a:t>.</a:t>
            </a:r>
            <a:endParaRPr lang="en-US" sz="2000" dirty="0"/>
          </a:p>
          <a:p>
            <a:r>
              <a:rPr lang="en-US" sz="2000" dirty="0"/>
              <a:t>During the lease term and any renewal period, the landlord has a duty to repair or replace any security device on request or notification by the tenant that the security device is inoperable or in need of replacement.</a:t>
            </a:r>
          </a:p>
          <a:p>
            <a:endParaRPr lang="en-US" dirty="0"/>
          </a:p>
        </p:txBody>
      </p:sp>
    </p:spTree>
    <p:extLst>
      <p:ext uri="{BB962C8B-B14F-4D97-AF65-F5344CB8AC3E}">
        <p14:creationId xmlns:p14="http://schemas.microsoft.com/office/powerpoint/2010/main" val="4073849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normAutofit lnSpcReduction="10000"/>
          </a:bodyPr>
          <a:lstStyle/>
          <a:p>
            <a:r>
              <a:rPr lang="en-US" dirty="0"/>
              <a:t>Time. A landlord must comply with a tenant’s request within a reasonable time</a:t>
            </a:r>
            <a:r>
              <a:rPr lang="en-US" dirty="0" smtClean="0"/>
              <a:t>.</a:t>
            </a:r>
            <a:endParaRPr lang="en-US" dirty="0"/>
          </a:p>
          <a:p>
            <a:pPr lvl="1"/>
            <a:r>
              <a:rPr lang="en-US" dirty="0"/>
              <a:t>A “reasonable time” is presumed to be not later than the seventh day after the date the request is received by the landlord. </a:t>
            </a:r>
          </a:p>
          <a:p>
            <a:pPr lvl="1"/>
            <a:r>
              <a:rPr lang="en-US" dirty="0"/>
              <a:t>Exception: In certain circumstances, a reasonable time is presumed to be not later than 72 hours after the time of receipt of the tenant’s request and any required payment if, at the time of making the request, the tenant informed the landlord that:</a:t>
            </a:r>
          </a:p>
          <a:p>
            <a:pPr marL="1257300" lvl="2" indent="-342900">
              <a:buFont typeface="+mj-lt"/>
              <a:buAutoNum type="arabicPeriod"/>
            </a:pPr>
            <a:r>
              <a:rPr lang="en-US" dirty="0"/>
              <a:t>An unauthorized entry occurred or was attempted in the dwelling;</a:t>
            </a:r>
          </a:p>
          <a:p>
            <a:pPr marL="1257300" lvl="2" indent="-342900">
              <a:buFont typeface="+mj-lt"/>
              <a:buAutoNum type="arabicPeriod"/>
            </a:pPr>
            <a:r>
              <a:rPr lang="en-US" dirty="0"/>
              <a:t>An unauthorized entry occurred or was attempted in another unit in the multiunit complex in which the dwelling is located during the two months preceding the request;  or</a:t>
            </a:r>
          </a:p>
          <a:p>
            <a:pPr marL="1257300" lvl="2" indent="-342900">
              <a:buFont typeface="+mj-lt"/>
              <a:buAutoNum type="arabicPeriod"/>
            </a:pPr>
            <a:r>
              <a:rPr lang="en-US" dirty="0"/>
              <a:t>A crime of personal violence occurred in the multiunit complex in which the dwelling is located during the two months preceding the request.</a:t>
            </a:r>
          </a:p>
          <a:p>
            <a:endParaRPr lang="en-US" dirty="0"/>
          </a:p>
        </p:txBody>
      </p:sp>
      <p:sp>
        <p:nvSpPr>
          <p:cNvPr id="4" name="Text Placeholder 3"/>
          <p:cNvSpPr>
            <a:spLocks noGrp="1"/>
          </p:cNvSpPr>
          <p:nvPr>
            <p:ph type="body" sz="half" idx="2"/>
          </p:nvPr>
        </p:nvSpPr>
        <p:spPr/>
        <p:txBody>
          <a:bodyPr/>
          <a:lstStyle/>
          <a:p>
            <a:r>
              <a:rPr lang="en-US" dirty="0" smtClean="0"/>
              <a:t>Repair or Replacement</a:t>
            </a:r>
            <a:endParaRPr lang="en-US" dirty="0"/>
          </a:p>
        </p:txBody>
      </p:sp>
    </p:spTree>
    <p:extLst>
      <p:ext uri="{BB962C8B-B14F-4D97-AF65-F5344CB8AC3E}">
        <p14:creationId xmlns:p14="http://schemas.microsoft.com/office/powerpoint/2010/main" val="8301399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normAutofit/>
          </a:bodyPr>
          <a:lstStyle/>
          <a:p>
            <a:r>
              <a:rPr lang="en-US" dirty="0"/>
              <a:t>Defense to reasonable time. A landlord may rebut the seven-day presumption if despite the diligence of the landlord</a:t>
            </a:r>
            <a:r>
              <a:rPr lang="en-US" dirty="0" smtClean="0"/>
              <a:t>:</a:t>
            </a:r>
            <a:endParaRPr lang="en-US" dirty="0"/>
          </a:p>
          <a:p>
            <a:pPr marL="800100" lvl="1" indent="-342900">
              <a:buFont typeface="+mj-lt"/>
              <a:buAutoNum type="arabicPeriod"/>
            </a:pPr>
            <a:r>
              <a:rPr lang="en-US" dirty="0"/>
              <a:t>The landlord did not know of the tenant's request, without the fault of the landlord;</a:t>
            </a:r>
          </a:p>
          <a:p>
            <a:pPr marL="800100" lvl="1" indent="-342900">
              <a:buFont typeface="+mj-lt"/>
              <a:buAutoNum type="arabicPeriod"/>
            </a:pPr>
            <a:r>
              <a:rPr lang="en-US" dirty="0"/>
              <a:t>Materials, labor, or utilities were unavailable;  or</a:t>
            </a:r>
          </a:p>
          <a:p>
            <a:pPr marL="800100" lvl="1" indent="-342900">
              <a:buFont typeface="+mj-lt"/>
              <a:buAutoNum type="arabicPeriod"/>
            </a:pPr>
            <a:r>
              <a:rPr lang="en-US" dirty="0"/>
              <a:t>A delay was caused by circumstances beyond the landlord's control, including the illness or death of the landlord or a member of the landlord's immediate family</a:t>
            </a:r>
            <a:r>
              <a:rPr lang="en-US" dirty="0" smtClean="0"/>
              <a:t>.</a:t>
            </a:r>
            <a:endParaRPr lang="en-US" dirty="0"/>
          </a:p>
          <a:p>
            <a:r>
              <a:rPr lang="en-US" dirty="0" smtClean="0"/>
              <a:t>Remember</a:t>
            </a:r>
            <a:r>
              <a:rPr lang="en-US" dirty="0"/>
              <a:t>, the seven-day timelines do not apply to those security devices required without the necessity of a tenant’s request.</a:t>
            </a:r>
          </a:p>
          <a:p>
            <a:endParaRPr lang="en-US" dirty="0"/>
          </a:p>
        </p:txBody>
      </p:sp>
      <p:sp>
        <p:nvSpPr>
          <p:cNvPr id="4" name="Text Placeholder 3"/>
          <p:cNvSpPr>
            <a:spLocks noGrp="1"/>
          </p:cNvSpPr>
          <p:nvPr>
            <p:ph type="body" sz="half" idx="2"/>
          </p:nvPr>
        </p:nvSpPr>
        <p:spPr/>
        <p:txBody>
          <a:bodyPr/>
          <a:lstStyle/>
          <a:p>
            <a:r>
              <a:rPr lang="en-US" dirty="0" smtClean="0"/>
              <a:t>Repair or Replacement</a:t>
            </a:r>
            <a:endParaRPr lang="en-US" dirty="0"/>
          </a:p>
        </p:txBody>
      </p:sp>
    </p:spTree>
    <p:extLst>
      <p:ext uri="{BB962C8B-B14F-4D97-AF65-F5344CB8AC3E}">
        <p14:creationId xmlns:p14="http://schemas.microsoft.com/office/powerpoint/2010/main" val="2326474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a:xfrm>
            <a:off x="4919133" y="802809"/>
            <a:ext cx="6841067" cy="5249940"/>
          </a:xfrm>
        </p:spPr>
        <p:txBody>
          <a:bodyPr>
            <a:normAutofit/>
          </a:bodyPr>
          <a:lstStyle/>
          <a:p>
            <a:r>
              <a:rPr lang="en-US" dirty="0"/>
              <a:t>Who pays for the repair?</a:t>
            </a:r>
          </a:p>
          <a:p>
            <a:pPr lvl="1"/>
            <a:r>
              <a:rPr lang="en-US" dirty="0"/>
              <a:t>A landlord may not require a tenant to pay for repair or replacement of a security device due to </a:t>
            </a:r>
            <a:r>
              <a:rPr lang="en-US" b="1" dirty="0"/>
              <a:t>normal wear and tear</a:t>
            </a:r>
            <a:r>
              <a:rPr lang="en-US" dirty="0"/>
              <a:t>. </a:t>
            </a:r>
          </a:p>
          <a:p>
            <a:pPr lvl="1"/>
            <a:r>
              <a:rPr lang="en-US" dirty="0" smtClean="0"/>
              <a:t>A </a:t>
            </a:r>
            <a:r>
              <a:rPr lang="en-US" dirty="0"/>
              <a:t>landlord may require a tenant to </a:t>
            </a:r>
            <a:r>
              <a:rPr lang="en-US" dirty="0" smtClean="0"/>
              <a:t>pay if:</a:t>
            </a:r>
          </a:p>
          <a:p>
            <a:pPr lvl="2"/>
            <a:r>
              <a:rPr lang="en-US" sz="1600" dirty="0" smtClean="0"/>
              <a:t>an </a:t>
            </a:r>
            <a:r>
              <a:rPr lang="en-US" sz="1600" dirty="0"/>
              <a:t>underlined provision in a written lease authorizes the landlord to do </a:t>
            </a:r>
            <a:r>
              <a:rPr lang="en-US" sz="1600" dirty="0" smtClean="0"/>
              <a:t>so; </a:t>
            </a:r>
            <a:r>
              <a:rPr lang="en-US" sz="1600" dirty="0"/>
              <a:t>and </a:t>
            </a:r>
            <a:endParaRPr lang="en-US" sz="1600" dirty="0" smtClean="0"/>
          </a:p>
          <a:p>
            <a:pPr lvl="2"/>
            <a:r>
              <a:rPr lang="en-US" sz="1600" dirty="0" smtClean="0"/>
              <a:t>the </a:t>
            </a:r>
            <a:r>
              <a:rPr lang="en-US" sz="1600" dirty="0"/>
              <a:t>repair or replacement </a:t>
            </a:r>
            <a:r>
              <a:rPr lang="en-US" sz="1600" b="1" dirty="0"/>
              <a:t>is necessitated by misuse or damage </a:t>
            </a:r>
            <a:r>
              <a:rPr lang="en-US" sz="1600" dirty="0"/>
              <a:t>by the tenant, tenant's family, an occupant, or a guest, and not by normal wear and tear. </a:t>
            </a:r>
            <a:endParaRPr lang="en-US" sz="1600" dirty="0" smtClean="0"/>
          </a:p>
          <a:p>
            <a:pPr marL="914400" lvl="2" indent="0">
              <a:buNone/>
            </a:pPr>
            <a:r>
              <a:rPr lang="en-US" sz="1600" dirty="0" smtClean="0"/>
              <a:t>Misuse </a:t>
            </a:r>
            <a:r>
              <a:rPr lang="en-US" sz="1600" dirty="0"/>
              <a:t>of or damage to a security device that occurs during the tenant's occupancy is presumed to be caused by the tenant, tenant’s family, an occupant, or a guest.  The tenant has the burden of proving that the damage was caused by another party</a:t>
            </a:r>
            <a:r>
              <a:rPr lang="en-US" sz="1600" dirty="0" smtClean="0"/>
              <a:t>.</a:t>
            </a:r>
            <a:endParaRPr lang="en-US" sz="1600" dirty="0"/>
          </a:p>
          <a:p>
            <a:endParaRPr lang="en-US" dirty="0"/>
          </a:p>
        </p:txBody>
      </p:sp>
      <p:sp>
        <p:nvSpPr>
          <p:cNvPr id="4" name="Text Placeholder 3"/>
          <p:cNvSpPr>
            <a:spLocks noGrp="1"/>
          </p:cNvSpPr>
          <p:nvPr>
            <p:ph type="body" sz="half" idx="2"/>
          </p:nvPr>
        </p:nvSpPr>
        <p:spPr/>
        <p:txBody>
          <a:bodyPr/>
          <a:lstStyle/>
          <a:p>
            <a:r>
              <a:rPr lang="en-US" dirty="0" smtClean="0"/>
              <a:t>Repair or Replacement</a:t>
            </a:r>
            <a:endParaRPr lang="en-US" dirty="0"/>
          </a:p>
        </p:txBody>
      </p:sp>
    </p:spTree>
    <p:extLst>
      <p:ext uri="{BB962C8B-B14F-4D97-AF65-F5344CB8AC3E}">
        <p14:creationId xmlns:p14="http://schemas.microsoft.com/office/powerpoint/2010/main" val="3263731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a:t>How much can a landlord charge?</a:t>
            </a:r>
          </a:p>
          <a:p>
            <a:pPr lvl="1"/>
            <a:r>
              <a:rPr lang="en-US" dirty="0"/>
              <a:t>Generally, a landlord authorized to charge a tenant for repairing, installing, changing, or rekeying a security device may not require the tenant to pay more than the total cost charged by a third-party contractor for material, labor, taxes, and extra keys, but there are some exceptions: </a:t>
            </a:r>
          </a:p>
          <a:p>
            <a:pPr marL="1257300" lvl="2" indent="-342900">
              <a:buFont typeface="+mj-lt"/>
              <a:buAutoNum type="arabicPeriod"/>
            </a:pPr>
            <a:r>
              <a:rPr lang="en-US" dirty="0"/>
              <a:t>If the landlord's employees perform the work, the charge may include a reasonable amount for </a:t>
            </a:r>
            <a:r>
              <a:rPr lang="en-US" dirty="0" smtClean="0"/>
              <a:t>overhead, </a:t>
            </a:r>
            <a:r>
              <a:rPr lang="en-US" dirty="0"/>
              <a:t>but may not include a profit to the landlord.</a:t>
            </a:r>
          </a:p>
          <a:p>
            <a:pPr marL="1257300" lvl="2" indent="-342900">
              <a:buFont typeface="+mj-lt"/>
              <a:buAutoNum type="arabicPeriod"/>
            </a:pPr>
            <a:r>
              <a:rPr lang="en-US" dirty="0"/>
              <a:t>If management company employees perform the work, the charge may include reasonable overhead and </a:t>
            </a:r>
            <a:r>
              <a:rPr lang="en-US" dirty="0" smtClean="0"/>
              <a:t>profit, but </a:t>
            </a:r>
            <a:r>
              <a:rPr lang="en-US" dirty="0"/>
              <a:t>may not exceed the cost charged to the owner by the management company for comparable security devices installed by management company employees at the owner's request and expense.</a:t>
            </a:r>
          </a:p>
          <a:p>
            <a:pPr lvl="1"/>
            <a:r>
              <a:rPr lang="en-US" dirty="0"/>
              <a:t>A landlord must reimburse a management company, managing agent, or on-site manager for costs expended by that person in complying with these security device requirements.  A management company, managing agent, or on-site manager may reimburse itself for the costs from the owner's funds in its possession or control. </a:t>
            </a:r>
          </a:p>
          <a:p>
            <a:endParaRPr lang="en-US" dirty="0"/>
          </a:p>
        </p:txBody>
      </p:sp>
      <p:sp>
        <p:nvSpPr>
          <p:cNvPr id="4" name="Text Placeholder 3"/>
          <p:cNvSpPr>
            <a:spLocks noGrp="1"/>
          </p:cNvSpPr>
          <p:nvPr>
            <p:ph type="body" sz="half" idx="2"/>
          </p:nvPr>
        </p:nvSpPr>
        <p:spPr/>
        <p:txBody>
          <a:bodyPr/>
          <a:lstStyle/>
          <a:p>
            <a:r>
              <a:rPr lang="en-US" dirty="0" smtClean="0"/>
              <a:t>Repair or Replacement</a:t>
            </a:r>
            <a:endParaRPr lang="en-US" dirty="0"/>
          </a:p>
        </p:txBody>
      </p:sp>
    </p:spTree>
    <p:extLst>
      <p:ext uri="{BB962C8B-B14F-4D97-AF65-F5344CB8AC3E}">
        <p14:creationId xmlns:p14="http://schemas.microsoft.com/office/powerpoint/2010/main" val="3996318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sz="2400" dirty="0"/>
              <a:t>According to the Texas Property Code, a security device </a:t>
            </a:r>
            <a:r>
              <a:rPr lang="en-US" sz="2400" dirty="0" smtClean="0"/>
              <a:t>means a: </a:t>
            </a:r>
          </a:p>
          <a:p>
            <a:pPr lvl="1"/>
            <a:r>
              <a:rPr lang="en-US" sz="2000" dirty="0" smtClean="0"/>
              <a:t>doorknob lock</a:t>
            </a:r>
          </a:p>
          <a:p>
            <a:pPr lvl="1"/>
            <a:r>
              <a:rPr lang="en-US" sz="2000" dirty="0" smtClean="0"/>
              <a:t>door viewer </a:t>
            </a:r>
          </a:p>
          <a:p>
            <a:pPr lvl="1"/>
            <a:r>
              <a:rPr lang="en-US" sz="2000" dirty="0" smtClean="0"/>
              <a:t>keyed deadbolt</a:t>
            </a:r>
          </a:p>
          <a:p>
            <a:pPr lvl="1"/>
            <a:r>
              <a:rPr lang="en-US" sz="2000" dirty="0" smtClean="0"/>
              <a:t>keyless </a:t>
            </a:r>
            <a:r>
              <a:rPr lang="en-US" sz="2000" dirty="0"/>
              <a:t>bolting </a:t>
            </a:r>
            <a:r>
              <a:rPr lang="en-US" sz="2000" dirty="0" smtClean="0"/>
              <a:t>device</a:t>
            </a:r>
          </a:p>
          <a:p>
            <a:pPr lvl="1"/>
            <a:r>
              <a:rPr lang="en-US" sz="2000" dirty="0" smtClean="0"/>
              <a:t>sliding </a:t>
            </a:r>
            <a:r>
              <a:rPr lang="en-US" sz="2000" dirty="0"/>
              <a:t>door handle </a:t>
            </a:r>
            <a:r>
              <a:rPr lang="en-US" sz="2000" dirty="0" smtClean="0"/>
              <a:t>latch</a:t>
            </a:r>
          </a:p>
          <a:p>
            <a:pPr lvl="1"/>
            <a:r>
              <a:rPr lang="en-US" sz="2000" dirty="0" smtClean="0"/>
              <a:t>sliding </a:t>
            </a:r>
            <a:r>
              <a:rPr lang="en-US" sz="2000" dirty="0"/>
              <a:t>door pin </a:t>
            </a:r>
            <a:r>
              <a:rPr lang="en-US" sz="2000" dirty="0" smtClean="0"/>
              <a:t>lock</a:t>
            </a:r>
          </a:p>
          <a:p>
            <a:pPr lvl="1"/>
            <a:r>
              <a:rPr lang="en-US" sz="2000" dirty="0" smtClean="0"/>
              <a:t>sliding </a:t>
            </a:r>
            <a:r>
              <a:rPr lang="en-US" sz="2000" dirty="0"/>
              <a:t>door security </a:t>
            </a:r>
            <a:r>
              <a:rPr lang="en-US" sz="2000" dirty="0" smtClean="0"/>
              <a:t>bar</a:t>
            </a:r>
          </a:p>
          <a:p>
            <a:pPr lvl="1"/>
            <a:r>
              <a:rPr lang="en-US" sz="2000" dirty="0"/>
              <a:t>w</a:t>
            </a:r>
            <a:r>
              <a:rPr lang="en-US" sz="2000" dirty="0" smtClean="0"/>
              <a:t>indow latch</a:t>
            </a:r>
            <a:endParaRPr lang="en-US" dirty="0"/>
          </a:p>
        </p:txBody>
      </p:sp>
    </p:spTree>
    <p:extLst>
      <p:ext uri="{BB962C8B-B14F-4D97-AF65-F5344CB8AC3E}">
        <p14:creationId xmlns:p14="http://schemas.microsoft.com/office/powerpoint/2010/main" val="31020024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Tenant’s Remedies</a:t>
            </a:r>
            <a:endParaRPr lang="en-US" dirty="0"/>
          </a:p>
        </p:txBody>
      </p:sp>
      <p:sp>
        <p:nvSpPr>
          <p:cNvPr id="3" name="Content Placeholder 2"/>
          <p:cNvSpPr>
            <a:spLocks noGrp="1"/>
          </p:cNvSpPr>
          <p:nvPr>
            <p:ph idx="1"/>
          </p:nvPr>
        </p:nvSpPr>
        <p:spPr/>
        <p:txBody>
          <a:bodyPr/>
          <a:lstStyle/>
          <a:p>
            <a:endParaRPr lang="en-US" dirty="0"/>
          </a:p>
          <a:p>
            <a:r>
              <a:rPr lang="en-US" sz="2400" dirty="0"/>
              <a:t>What remedies does a tenant have if a landlord fails </a:t>
            </a:r>
            <a:r>
              <a:rPr lang="en-US" sz="2400" dirty="0" smtClean="0"/>
              <a:t>to: </a:t>
            </a:r>
          </a:p>
          <a:p>
            <a:pPr lvl="1"/>
            <a:r>
              <a:rPr lang="en-US" sz="2200" dirty="0" smtClean="0"/>
              <a:t>install </a:t>
            </a:r>
            <a:r>
              <a:rPr lang="en-US" sz="2200" dirty="0"/>
              <a:t>a security device that is required without a tenant’s </a:t>
            </a:r>
            <a:r>
              <a:rPr lang="en-US" sz="2200" dirty="0" smtClean="0"/>
              <a:t>request; </a:t>
            </a:r>
            <a:r>
              <a:rPr lang="en-US" sz="2200" dirty="0"/>
              <a:t>or </a:t>
            </a:r>
            <a:endParaRPr lang="en-US" sz="2200" dirty="0" smtClean="0"/>
          </a:p>
          <a:p>
            <a:pPr lvl="1"/>
            <a:r>
              <a:rPr lang="en-US" sz="2200" dirty="0" smtClean="0"/>
              <a:t>rekey </a:t>
            </a:r>
            <a:r>
              <a:rPr lang="en-US" sz="2200" dirty="0"/>
              <a:t>after the tenant turnover date within the time required?</a:t>
            </a:r>
          </a:p>
          <a:p>
            <a:endParaRPr lang="en-US" dirty="0"/>
          </a:p>
        </p:txBody>
      </p:sp>
    </p:spTree>
    <p:extLst>
      <p:ext uri="{BB962C8B-B14F-4D97-AF65-F5344CB8AC3E}">
        <p14:creationId xmlns:p14="http://schemas.microsoft.com/office/powerpoint/2010/main" val="1395392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Tenant’s Remedies</a:t>
            </a:r>
            <a:endParaRPr lang="en-US" dirty="0"/>
          </a:p>
        </p:txBody>
      </p:sp>
      <p:sp>
        <p:nvSpPr>
          <p:cNvPr id="3" name="Content Placeholder 2"/>
          <p:cNvSpPr>
            <a:spLocks noGrp="1"/>
          </p:cNvSpPr>
          <p:nvPr>
            <p:ph idx="1"/>
          </p:nvPr>
        </p:nvSpPr>
        <p:spPr/>
        <p:txBody>
          <a:bodyPr/>
          <a:lstStyle/>
          <a:p>
            <a:r>
              <a:rPr lang="en-US" sz="2000" dirty="0" smtClean="0"/>
              <a:t>The tenant may:</a:t>
            </a:r>
          </a:p>
          <a:p>
            <a:pPr marL="342900" indent="-342900">
              <a:buFont typeface="+mj-lt"/>
              <a:buAutoNum type="arabicPeriod"/>
            </a:pPr>
            <a:r>
              <a:rPr lang="en-US" sz="2000" dirty="0" smtClean="0"/>
              <a:t>Install or rekey the security device and deduct the reasonable cost of material, labor, taxes, and extra keys from the tenant's next rent payment, in accordance with Section 92.166;</a:t>
            </a:r>
          </a:p>
          <a:p>
            <a:pPr marL="342900" indent="-342900">
              <a:buFont typeface="+mj-lt"/>
              <a:buAutoNum type="arabicPeriod"/>
            </a:pPr>
            <a:endParaRPr lang="en-US" dirty="0" smtClean="0"/>
          </a:p>
          <a:p>
            <a:endParaRPr lang="en-US" dirty="0"/>
          </a:p>
        </p:txBody>
      </p:sp>
      <p:sp>
        <p:nvSpPr>
          <p:cNvPr id="4" name="Text Placeholder 3"/>
          <p:cNvSpPr>
            <a:spLocks noGrp="1"/>
          </p:cNvSpPr>
          <p:nvPr>
            <p:ph type="body" sz="half" idx="2"/>
          </p:nvPr>
        </p:nvSpPr>
        <p:spPr/>
        <p:txBody>
          <a:bodyPr/>
          <a:lstStyle/>
          <a:p>
            <a:r>
              <a:rPr lang="en-US" dirty="0" smtClean="0"/>
              <a:t>Failure to install a required security devices or rekey</a:t>
            </a:r>
            <a:endParaRPr lang="en-US" dirty="0"/>
          </a:p>
        </p:txBody>
      </p:sp>
    </p:spTree>
    <p:extLst>
      <p:ext uri="{BB962C8B-B14F-4D97-AF65-F5344CB8AC3E}">
        <p14:creationId xmlns:p14="http://schemas.microsoft.com/office/powerpoint/2010/main" val="1924501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Tenant’s Remedies</a:t>
            </a:r>
            <a:endParaRPr lang="en-US" dirty="0"/>
          </a:p>
        </p:txBody>
      </p:sp>
      <p:sp>
        <p:nvSpPr>
          <p:cNvPr id="3" name="Content Placeholder 2"/>
          <p:cNvSpPr>
            <a:spLocks noGrp="1"/>
          </p:cNvSpPr>
          <p:nvPr>
            <p:ph idx="1"/>
          </p:nvPr>
        </p:nvSpPr>
        <p:spPr/>
        <p:txBody>
          <a:bodyPr/>
          <a:lstStyle/>
          <a:p>
            <a:r>
              <a:rPr lang="en-US" sz="2000" dirty="0" smtClean="0"/>
              <a:t>The tenant may:</a:t>
            </a:r>
          </a:p>
          <a:p>
            <a:pPr marL="342900" indent="-342900">
              <a:buFont typeface="+mj-lt"/>
              <a:buAutoNum type="arabicPeriod" startAt="2"/>
            </a:pPr>
            <a:r>
              <a:rPr lang="en-US" sz="2000" dirty="0" smtClean="0"/>
              <a:t>Serve a written request for compliance on the landlord, and, if the landlord does not comply on or before the third day after the date the notice is received, unilaterally terminate the lease without court proceedings;</a:t>
            </a:r>
          </a:p>
          <a:p>
            <a:pPr marL="342900" indent="-342900">
              <a:buFont typeface="+mj-lt"/>
              <a:buAutoNum type="arabicPeriod" startAt="2"/>
            </a:pPr>
            <a:endParaRPr lang="en-US" dirty="0" smtClean="0"/>
          </a:p>
          <a:p>
            <a:endParaRPr lang="en-US" dirty="0"/>
          </a:p>
        </p:txBody>
      </p:sp>
      <p:sp>
        <p:nvSpPr>
          <p:cNvPr id="4" name="Text Placeholder 3"/>
          <p:cNvSpPr>
            <a:spLocks noGrp="1"/>
          </p:cNvSpPr>
          <p:nvPr>
            <p:ph type="body" sz="half" idx="2"/>
          </p:nvPr>
        </p:nvSpPr>
        <p:spPr/>
        <p:txBody>
          <a:bodyPr/>
          <a:lstStyle/>
          <a:p>
            <a:r>
              <a:rPr lang="en-US" dirty="0" smtClean="0"/>
              <a:t>Failure to install a required security devices or rekey</a:t>
            </a:r>
            <a:endParaRPr lang="en-US" dirty="0"/>
          </a:p>
        </p:txBody>
      </p:sp>
    </p:spTree>
    <p:extLst>
      <p:ext uri="{BB962C8B-B14F-4D97-AF65-F5344CB8AC3E}">
        <p14:creationId xmlns:p14="http://schemas.microsoft.com/office/powerpoint/2010/main" val="5754230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Tenant’s Remedies</a:t>
            </a:r>
            <a:endParaRPr lang="en-US" dirty="0"/>
          </a:p>
        </p:txBody>
      </p:sp>
      <p:sp>
        <p:nvSpPr>
          <p:cNvPr id="3" name="Content Placeholder 2"/>
          <p:cNvSpPr>
            <a:spLocks noGrp="1"/>
          </p:cNvSpPr>
          <p:nvPr>
            <p:ph idx="1"/>
          </p:nvPr>
        </p:nvSpPr>
        <p:spPr>
          <a:xfrm>
            <a:off x="5118450" y="1794933"/>
            <a:ext cx="6275035" cy="5063065"/>
          </a:xfrm>
        </p:spPr>
        <p:txBody>
          <a:bodyPr>
            <a:normAutofit/>
          </a:bodyPr>
          <a:lstStyle/>
          <a:p>
            <a:r>
              <a:rPr lang="en-US" dirty="0" smtClean="0"/>
              <a:t>The tenant may:</a:t>
            </a:r>
          </a:p>
          <a:p>
            <a:pPr marL="457200" indent="-457200">
              <a:buFont typeface="+mj-lt"/>
              <a:buAutoNum type="arabicPeriod" startAt="3"/>
            </a:pPr>
            <a:r>
              <a:rPr lang="en-US" dirty="0" smtClean="0"/>
              <a:t>File </a:t>
            </a:r>
            <a:r>
              <a:rPr lang="en-US" dirty="0"/>
              <a:t>suit against the landlord without serving a request for compliance and obtain a judgment for:</a:t>
            </a:r>
          </a:p>
          <a:p>
            <a:pPr marL="914400" lvl="1" indent="-457200">
              <a:buFont typeface="+mj-lt"/>
              <a:buAutoNum type="arabicPeriod"/>
            </a:pPr>
            <a:r>
              <a:rPr lang="en-US" sz="1800" dirty="0"/>
              <a:t>A court order directing the landlord to comply, if the tenant is in possession of the dwelling;</a:t>
            </a:r>
          </a:p>
          <a:p>
            <a:pPr marL="914400" lvl="1" indent="-457200">
              <a:buFont typeface="+mj-lt"/>
              <a:buAutoNum type="arabicPeriod"/>
            </a:pPr>
            <a:r>
              <a:rPr lang="en-US" sz="1800" dirty="0"/>
              <a:t>The tenant's actual damages;</a:t>
            </a:r>
          </a:p>
          <a:p>
            <a:pPr marL="914400" lvl="1" indent="-457200">
              <a:buFont typeface="+mj-lt"/>
              <a:buAutoNum type="arabicPeriod"/>
            </a:pPr>
            <a:r>
              <a:rPr lang="en-US" sz="1800" dirty="0"/>
              <a:t>Court costs;  and</a:t>
            </a:r>
          </a:p>
          <a:p>
            <a:pPr marL="914400" lvl="1" indent="-457200">
              <a:buFont typeface="+mj-lt"/>
              <a:buAutoNum type="arabicPeriod"/>
            </a:pPr>
            <a:r>
              <a:rPr lang="en-US" sz="1800" dirty="0"/>
              <a:t>Attorney's fees except in suits for recovery of property damages, personal injuries, or wrongful death; </a:t>
            </a:r>
            <a:r>
              <a:rPr lang="en-US" sz="1800" b="1" dirty="0" smtClean="0"/>
              <a:t>and</a:t>
            </a:r>
          </a:p>
          <a:p>
            <a:pPr marL="342900" indent="-342900">
              <a:buFont typeface="+mj-lt"/>
              <a:buAutoNum type="arabicPeriod" startAt="3"/>
            </a:pPr>
            <a:endParaRPr lang="en-US" b="1" dirty="0" smtClean="0"/>
          </a:p>
          <a:p>
            <a:pPr marL="342900" indent="-342900">
              <a:buFont typeface="+mj-lt"/>
              <a:buAutoNum type="arabicPeriod" startAt="3"/>
            </a:pPr>
            <a:endParaRPr lang="en-US" dirty="0" smtClean="0"/>
          </a:p>
          <a:p>
            <a:pPr marL="342900" indent="-342900">
              <a:buFont typeface="+mj-lt"/>
              <a:buAutoNum type="arabicPeriod" startAt="3"/>
            </a:pPr>
            <a:endParaRPr lang="en-US" dirty="0" smtClean="0"/>
          </a:p>
          <a:p>
            <a:endParaRPr lang="en-US" dirty="0"/>
          </a:p>
        </p:txBody>
      </p:sp>
      <p:sp>
        <p:nvSpPr>
          <p:cNvPr id="4" name="Text Placeholder 3"/>
          <p:cNvSpPr>
            <a:spLocks noGrp="1"/>
          </p:cNvSpPr>
          <p:nvPr>
            <p:ph type="body" sz="half" idx="2"/>
          </p:nvPr>
        </p:nvSpPr>
        <p:spPr/>
        <p:txBody>
          <a:bodyPr/>
          <a:lstStyle/>
          <a:p>
            <a:r>
              <a:rPr lang="en-US" dirty="0" smtClean="0"/>
              <a:t>Failure to install a required security devices or rekey</a:t>
            </a:r>
            <a:endParaRPr lang="en-US" dirty="0"/>
          </a:p>
        </p:txBody>
      </p:sp>
    </p:spTree>
    <p:extLst>
      <p:ext uri="{BB962C8B-B14F-4D97-AF65-F5344CB8AC3E}">
        <p14:creationId xmlns:p14="http://schemas.microsoft.com/office/powerpoint/2010/main" val="18161422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Tenant’s Remedies</a:t>
            </a:r>
            <a:endParaRPr lang="en-US" dirty="0"/>
          </a:p>
        </p:txBody>
      </p:sp>
      <p:sp>
        <p:nvSpPr>
          <p:cNvPr id="3" name="Content Placeholder 2"/>
          <p:cNvSpPr>
            <a:spLocks noGrp="1"/>
          </p:cNvSpPr>
          <p:nvPr>
            <p:ph idx="1"/>
          </p:nvPr>
        </p:nvSpPr>
        <p:spPr>
          <a:xfrm>
            <a:off x="5118450" y="1693333"/>
            <a:ext cx="6275035" cy="5164666"/>
          </a:xfrm>
        </p:spPr>
        <p:txBody>
          <a:bodyPr>
            <a:normAutofit/>
          </a:bodyPr>
          <a:lstStyle/>
          <a:p>
            <a:r>
              <a:rPr lang="en-US" sz="1600" dirty="0" smtClean="0"/>
              <a:t>The tenant may:</a:t>
            </a:r>
          </a:p>
          <a:p>
            <a:pPr marL="457200" indent="-457200">
              <a:buFont typeface="+mj-lt"/>
              <a:buAutoNum type="arabicPeriod" startAt="4"/>
            </a:pPr>
            <a:r>
              <a:rPr lang="en-US" sz="1600" dirty="0" smtClean="0"/>
              <a:t>Serve </a:t>
            </a:r>
            <a:r>
              <a:rPr lang="en-US" sz="1600" dirty="0"/>
              <a:t>a written request for compliance on the landlord, and, if the landlord does not comply on or before the third day after the date the notice is received, file suit against the landlord and obtain a judgment for:</a:t>
            </a:r>
          </a:p>
          <a:p>
            <a:pPr marL="800100" lvl="1" indent="-342900">
              <a:buFont typeface="+mj-lt"/>
              <a:buAutoNum type="arabicPeriod"/>
            </a:pPr>
            <a:r>
              <a:rPr lang="en-US" sz="1400" dirty="0"/>
              <a:t>A court order directing the landlord to comply and bring all dwellings owned by the landlord into compliance, if the tenant serving the written request is in possession of the dwelling;</a:t>
            </a:r>
          </a:p>
          <a:p>
            <a:pPr marL="800100" lvl="1" indent="-342900">
              <a:buFont typeface="+mj-lt"/>
              <a:buAutoNum type="arabicPeriod"/>
            </a:pPr>
            <a:r>
              <a:rPr lang="en-US" sz="1400" dirty="0"/>
              <a:t>The tenant's actual damages;</a:t>
            </a:r>
          </a:p>
          <a:p>
            <a:pPr marL="800100" lvl="1" indent="-342900">
              <a:buFont typeface="+mj-lt"/>
              <a:buAutoNum type="arabicPeriod"/>
            </a:pPr>
            <a:r>
              <a:rPr lang="en-US" sz="1400" dirty="0"/>
              <a:t>Punitive damages if the tenant suffers actual damages;</a:t>
            </a:r>
          </a:p>
          <a:p>
            <a:pPr marL="800100" lvl="1" indent="-342900">
              <a:buFont typeface="+mj-lt"/>
              <a:buAutoNum type="arabicPeriod"/>
            </a:pPr>
            <a:r>
              <a:rPr lang="en-US" sz="1400" dirty="0"/>
              <a:t>A civil penalty of one month's rent plus $500;</a:t>
            </a:r>
          </a:p>
          <a:p>
            <a:pPr marL="800100" lvl="1" indent="-342900">
              <a:buFont typeface="+mj-lt"/>
              <a:buAutoNum type="arabicPeriod"/>
            </a:pPr>
            <a:r>
              <a:rPr lang="en-US" sz="1400" dirty="0"/>
              <a:t>Court costs;  and</a:t>
            </a:r>
          </a:p>
          <a:p>
            <a:pPr marL="800100" lvl="1" indent="-342900">
              <a:buFont typeface="+mj-lt"/>
              <a:buAutoNum type="arabicPeriod"/>
            </a:pPr>
            <a:r>
              <a:rPr lang="en-US" sz="1400" dirty="0"/>
              <a:t>Attorney's fees except in suits for recovery of property damages, personal injuries, or wrongful death.</a:t>
            </a:r>
          </a:p>
          <a:p>
            <a:pPr marL="342900" indent="-342900">
              <a:buFont typeface="+mj-lt"/>
              <a:buAutoNum type="arabicPeriod" startAt="4"/>
            </a:pPr>
            <a:endParaRPr lang="en-US" b="1" dirty="0" smtClean="0"/>
          </a:p>
          <a:p>
            <a:pPr marL="342900" indent="-342900">
              <a:buFont typeface="+mj-lt"/>
              <a:buAutoNum type="arabicPeriod" startAt="4"/>
            </a:pPr>
            <a:endParaRPr lang="en-US" dirty="0" smtClean="0"/>
          </a:p>
          <a:p>
            <a:pPr marL="342900" indent="-342900">
              <a:buFont typeface="+mj-lt"/>
              <a:buAutoNum type="arabicPeriod" startAt="4"/>
            </a:pPr>
            <a:endParaRPr lang="en-US" dirty="0" smtClean="0"/>
          </a:p>
          <a:p>
            <a:endParaRPr lang="en-US" dirty="0"/>
          </a:p>
        </p:txBody>
      </p:sp>
      <p:sp>
        <p:nvSpPr>
          <p:cNvPr id="4" name="Text Placeholder 3"/>
          <p:cNvSpPr>
            <a:spLocks noGrp="1"/>
          </p:cNvSpPr>
          <p:nvPr>
            <p:ph type="body" sz="half" idx="2"/>
          </p:nvPr>
        </p:nvSpPr>
        <p:spPr/>
        <p:txBody>
          <a:bodyPr/>
          <a:lstStyle/>
          <a:p>
            <a:r>
              <a:rPr lang="en-US" dirty="0" smtClean="0"/>
              <a:t>Failure to install a required security devices or rekey</a:t>
            </a:r>
            <a:endParaRPr lang="en-US" dirty="0"/>
          </a:p>
        </p:txBody>
      </p:sp>
    </p:spTree>
    <p:extLst>
      <p:ext uri="{BB962C8B-B14F-4D97-AF65-F5344CB8AC3E}">
        <p14:creationId xmlns:p14="http://schemas.microsoft.com/office/powerpoint/2010/main" val="33498029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Tenant’s Remedies</a:t>
            </a:r>
            <a:endParaRPr lang="en-US" dirty="0"/>
          </a:p>
        </p:txBody>
      </p:sp>
      <p:sp>
        <p:nvSpPr>
          <p:cNvPr id="3" name="Content Placeholder 2"/>
          <p:cNvSpPr>
            <a:spLocks noGrp="1"/>
          </p:cNvSpPr>
          <p:nvPr>
            <p:ph idx="1"/>
          </p:nvPr>
        </p:nvSpPr>
        <p:spPr/>
        <p:txBody>
          <a:bodyPr/>
          <a:lstStyle/>
          <a:p>
            <a:endParaRPr lang="en-US" dirty="0"/>
          </a:p>
          <a:p>
            <a:r>
              <a:rPr lang="en-US" sz="2400" dirty="0"/>
              <a:t>What remedies does a tenant have if a landlord fails </a:t>
            </a:r>
            <a:r>
              <a:rPr lang="en-US" sz="2400" dirty="0" smtClean="0"/>
              <a:t>to install</a:t>
            </a:r>
            <a:r>
              <a:rPr lang="en-US" sz="2400" dirty="0"/>
              <a:t>, rekey, repair, or replace a security device as required after a tenant’s request, at tenant’s expense?</a:t>
            </a:r>
          </a:p>
          <a:p>
            <a:endParaRPr lang="en-US" dirty="0"/>
          </a:p>
        </p:txBody>
      </p:sp>
    </p:spTree>
    <p:extLst>
      <p:ext uri="{BB962C8B-B14F-4D97-AF65-F5344CB8AC3E}">
        <p14:creationId xmlns:p14="http://schemas.microsoft.com/office/powerpoint/2010/main" val="32584859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Tenant’s Remedies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tenant may:</a:t>
            </a:r>
          </a:p>
          <a:p>
            <a:pPr marL="800100" lvl="1" indent="-342900">
              <a:buFont typeface="+mj-lt"/>
              <a:buAutoNum type="arabicPeriod"/>
            </a:pPr>
            <a:r>
              <a:rPr lang="en-US" dirty="0"/>
              <a:t>Install, repair, change, replace, or rekey the security devices as required and deduct the reasonable cost of material, labor, taxes, and extra keys from the tenant's next rent payment in accordance with section 92.166;</a:t>
            </a:r>
          </a:p>
          <a:p>
            <a:pPr marL="800100" lvl="1" indent="-342900">
              <a:buFont typeface="+mj-lt"/>
              <a:buAutoNum type="arabicPeriod"/>
            </a:pPr>
            <a:r>
              <a:rPr lang="en-US" dirty="0"/>
              <a:t>Unilaterally terminate the lease without court proceedings;  and</a:t>
            </a:r>
          </a:p>
          <a:p>
            <a:pPr marL="800100" lvl="1" indent="-342900">
              <a:buFont typeface="+mj-lt"/>
              <a:buAutoNum type="arabicPeriod"/>
            </a:pPr>
            <a:r>
              <a:rPr lang="en-US" dirty="0"/>
              <a:t>File suit against the landlord and obtain a judgment for:</a:t>
            </a:r>
          </a:p>
          <a:p>
            <a:pPr marL="1257300" lvl="2" indent="-342900">
              <a:buFont typeface="+mj-lt"/>
              <a:buAutoNum type="arabicPeriod"/>
            </a:pPr>
            <a:r>
              <a:rPr lang="en-US" dirty="0"/>
              <a:t>A court order directing the landlord to comply, if the tenant is in possession of the dwelling;</a:t>
            </a:r>
          </a:p>
          <a:p>
            <a:pPr marL="1257300" lvl="2" indent="-342900">
              <a:buFont typeface="+mj-lt"/>
              <a:buAutoNum type="arabicPeriod"/>
            </a:pPr>
            <a:r>
              <a:rPr lang="en-US" dirty="0"/>
              <a:t>The tenant's actual damages;</a:t>
            </a:r>
          </a:p>
          <a:p>
            <a:pPr marL="1257300" lvl="2" indent="-342900">
              <a:buFont typeface="+mj-lt"/>
              <a:buAutoNum type="arabicPeriod"/>
            </a:pPr>
            <a:r>
              <a:rPr lang="en-US" dirty="0"/>
              <a:t>Punitive damages if the tenant suffers actual damages and the landlord's failure to comply is intentional, malicious, or grossly negligent;</a:t>
            </a:r>
          </a:p>
          <a:p>
            <a:pPr marL="1257300" lvl="2" indent="-342900">
              <a:buFont typeface="+mj-lt"/>
              <a:buAutoNum type="arabicPeriod"/>
            </a:pPr>
            <a:r>
              <a:rPr lang="en-US" dirty="0"/>
              <a:t>A civil penalty of one month's rent plus $500;</a:t>
            </a:r>
          </a:p>
          <a:p>
            <a:pPr marL="1257300" lvl="2" indent="-342900">
              <a:buFont typeface="+mj-lt"/>
              <a:buAutoNum type="arabicPeriod"/>
            </a:pPr>
            <a:r>
              <a:rPr lang="en-US" dirty="0"/>
              <a:t>Court costs;  and</a:t>
            </a:r>
          </a:p>
          <a:p>
            <a:pPr marL="1257300" lvl="2" indent="-342900">
              <a:buFont typeface="+mj-lt"/>
              <a:buAutoNum type="arabicPeriod"/>
            </a:pPr>
            <a:r>
              <a:rPr lang="en-US" dirty="0"/>
              <a:t>Attorney's fees except in suits for recovery of property damages, personal injuries, or wrongful death.</a:t>
            </a:r>
          </a:p>
          <a:p>
            <a:endParaRPr lang="en-US" dirty="0"/>
          </a:p>
        </p:txBody>
      </p:sp>
      <p:sp>
        <p:nvSpPr>
          <p:cNvPr id="4" name="Text Placeholder 3"/>
          <p:cNvSpPr>
            <a:spLocks noGrp="1"/>
          </p:cNvSpPr>
          <p:nvPr>
            <p:ph type="body" sz="half" idx="2"/>
          </p:nvPr>
        </p:nvSpPr>
        <p:spPr/>
        <p:txBody>
          <a:bodyPr/>
          <a:lstStyle/>
          <a:p>
            <a:r>
              <a:rPr lang="en-US" dirty="0" smtClean="0"/>
              <a:t>Tenant‘s Request</a:t>
            </a:r>
            <a:endParaRPr lang="en-US" dirty="0"/>
          </a:p>
          <a:p>
            <a:endParaRPr lang="en-US" dirty="0"/>
          </a:p>
        </p:txBody>
      </p:sp>
    </p:spTree>
    <p:extLst>
      <p:ext uri="{BB962C8B-B14F-4D97-AF65-F5344CB8AC3E}">
        <p14:creationId xmlns:p14="http://schemas.microsoft.com/office/powerpoint/2010/main" val="13826675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Landlord’s Defense</a:t>
            </a:r>
            <a:endParaRPr lang="en-US" dirty="0"/>
          </a:p>
        </p:txBody>
      </p:sp>
      <p:sp>
        <p:nvSpPr>
          <p:cNvPr id="3" name="Content Placeholder 2"/>
          <p:cNvSpPr>
            <a:spLocks noGrp="1"/>
          </p:cNvSpPr>
          <p:nvPr>
            <p:ph idx="1"/>
          </p:nvPr>
        </p:nvSpPr>
        <p:spPr/>
        <p:txBody>
          <a:bodyPr/>
          <a:lstStyle/>
          <a:p>
            <a:r>
              <a:rPr lang="en-US" b="1" dirty="0"/>
              <a:t>Tenant has not fully paid rent. </a:t>
            </a:r>
            <a:r>
              <a:rPr lang="en-US" dirty="0"/>
              <a:t>A landlord has a defense to liability if the tenant has not fully paid all rent then due from the tenant on the date the tenant gives a request under </a:t>
            </a:r>
            <a:r>
              <a:rPr lang="en-US" dirty="0" smtClean="0"/>
              <a:t>Section 92.157(c) (mandatory without tenant’s request) </a:t>
            </a:r>
            <a:r>
              <a:rPr lang="en-US" dirty="0"/>
              <a:t>or the notice required by Section 92.164 (mandatory without tenant request);  </a:t>
            </a:r>
            <a:r>
              <a:rPr lang="en-US" b="1" dirty="0"/>
              <a:t>or</a:t>
            </a:r>
          </a:p>
          <a:p>
            <a:r>
              <a:rPr lang="en-US" b="1" dirty="0"/>
              <a:t>Tenant has not fully paid costs. </a:t>
            </a:r>
            <a:r>
              <a:rPr lang="en-US" dirty="0"/>
              <a:t>A landlord has a defense to liability if the tenant, on the date the tenant terminates the lease or files suit the tenant, has not fully paid costs requested by the landlord and authorized by Section 92.162 (tenant payment of repair costs or advance payment). </a:t>
            </a:r>
          </a:p>
          <a:p>
            <a:endParaRPr lang="en-US" dirty="0"/>
          </a:p>
        </p:txBody>
      </p:sp>
      <p:sp>
        <p:nvSpPr>
          <p:cNvPr id="4" name="Text Placeholder 3"/>
          <p:cNvSpPr>
            <a:spLocks noGrp="1"/>
          </p:cNvSpPr>
          <p:nvPr>
            <p:ph type="body" sz="half" idx="2"/>
          </p:nvPr>
        </p:nvSpPr>
        <p:spPr/>
        <p:txBody>
          <a:bodyPr/>
          <a:lstStyle/>
          <a:p>
            <a:r>
              <a:rPr lang="en-US" dirty="0"/>
              <a:t>Failure to install a required security devices or rekey</a:t>
            </a:r>
          </a:p>
        </p:txBody>
      </p:sp>
    </p:spTree>
    <p:extLst>
      <p:ext uri="{BB962C8B-B14F-4D97-AF65-F5344CB8AC3E}">
        <p14:creationId xmlns:p14="http://schemas.microsoft.com/office/powerpoint/2010/main" val="6503725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Landlord’s Defense</a:t>
            </a:r>
            <a:endParaRPr lang="en-US" dirty="0"/>
          </a:p>
        </p:txBody>
      </p:sp>
      <p:sp>
        <p:nvSpPr>
          <p:cNvPr id="3" name="Content Placeholder 2"/>
          <p:cNvSpPr>
            <a:spLocks noGrp="1"/>
          </p:cNvSpPr>
          <p:nvPr>
            <p:ph idx="1"/>
          </p:nvPr>
        </p:nvSpPr>
        <p:spPr/>
        <p:txBody>
          <a:bodyPr/>
          <a:lstStyle/>
          <a:p>
            <a:r>
              <a:rPr lang="en-US" b="1" dirty="0"/>
              <a:t>Tenant has not fully paid costs. </a:t>
            </a:r>
            <a:r>
              <a:rPr lang="en-US" dirty="0"/>
              <a:t>A landlord has a defense to liability under 92.165 (additional rekeying, security devices required with tenant’s request, and duty to repair), if on the date the tenant terminates the lease or files suit, the tenant has not fully paid costs requested by the landlord and authorized by the security device subchapter.</a:t>
            </a:r>
          </a:p>
          <a:p>
            <a:r>
              <a:rPr lang="en-US" dirty="0"/>
              <a:t>Also, remember the defense the landlord has if landlord fails to take action with the time required (i.e. landlord didn’t know of the request; material, labor or utilities were unavailable, or it was beyond landlord’s control).</a:t>
            </a:r>
          </a:p>
          <a:p>
            <a:endParaRPr lang="en-US" dirty="0"/>
          </a:p>
        </p:txBody>
      </p:sp>
      <p:sp>
        <p:nvSpPr>
          <p:cNvPr id="4" name="Text Placeholder 3"/>
          <p:cNvSpPr>
            <a:spLocks noGrp="1"/>
          </p:cNvSpPr>
          <p:nvPr>
            <p:ph type="body" sz="half" idx="2"/>
          </p:nvPr>
        </p:nvSpPr>
        <p:spPr/>
        <p:txBody>
          <a:bodyPr/>
          <a:lstStyle/>
          <a:p>
            <a:r>
              <a:rPr lang="en-US" dirty="0" smtClean="0"/>
              <a:t>Tenant’s request</a:t>
            </a:r>
            <a:endParaRPr lang="en-US" dirty="0"/>
          </a:p>
        </p:txBody>
      </p:sp>
    </p:spTree>
    <p:extLst>
      <p:ext uri="{BB962C8B-B14F-4D97-AF65-F5344CB8AC3E}">
        <p14:creationId xmlns:p14="http://schemas.microsoft.com/office/powerpoint/2010/main" val="38982889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Property Manager’s Defense</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management co. or managing agent, who is not the owner and who has not purported to be the owner in the lease, has a defense to liability if before the date the tenant is in possession or the date of the tenant's request for installation, repair, etc. and before any property damage or personal injury to the tenant, the management company or managing agent:</a:t>
            </a:r>
          </a:p>
          <a:p>
            <a:pPr marL="342900" indent="-342900">
              <a:buFont typeface="+mj-lt"/>
              <a:buAutoNum type="arabicPeriod"/>
            </a:pPr>
            <a:r>
              <a:rPr lang="en-US" dirty="0"/>
              <a:t>Did not have funds of the owner in its possession or control with which to comply;</a:t>
            </a:r>
          </a:p>
          <a:p>
            <a:pPr marL="342900" indent="-342900">
              <a:buFont typeface="+mj-lt"/>
              <a:buAutoNum type="arabicPeriod"/>
            </a:pPr>
            <a:r>
              <a:rPr lang="en-US" dirty="0"/>
              <a:t>Made written request to the owner that the owner fund and allow installation, repair, etc. of security devices as required and mailed the request, CMRRR, to the owner; and</a:t>
            </a:r>
          </a:p>
          <a:p>
            <a:pPr marL="342900" indent="-342900">
              <a:buFont typeface="+mj-lt"/>
              <a:buAutoNum type="arabicPeriod"/>
            </a:pPr>
            <a:r>
              <a:rPr lang="en-US" dirty="0"/>
              <a:t>Not later than the 3rd day after the date of receipt of the tenant's request, provided the tenant with a written notice:</a:t>
            </a:r>
          </a:p>
          <a:p>
            <a:pPr marL="800100" lvl="1" indent="-342900">
              <a:buFont typeface="+mj-lt"/>
              <a:buAutoNum type="arabicPeriod"/>
            </a:pPr>
            <a:r>
              <a:rPr lang="en-US" dirty="0"/>
              <a:t>Stating that the management company or managing agent has taken the actions in Subdivisions (1) and (2);</a:t>
            </a:r>
          </a:p>
          <a:p>
            <a:pPr marL="800100" lvl="1" indent="-342900">
              <a:buFont typeface="+mj-lt"/>
              <a:buAutoNum type="arabicPeriod"/>
            </a:pPr>
            <a:r>
              <a:rPr lang="en-US" dirty="0"/>
              <a:t>Stating that the owner has not provided or will not provide the necessary funds; and</a:t>
            </a:r>
          </a:p>
          <a:p>
            <a:pPr marL="800100" lvl="1" indent="-342900">
              <a:buFont typeface="+mj-lt"/>
              <a:buAutoNum type="arabicPeriod"/>
            </a:pPr>
            <a:r>
              <a:rPr lang="en-US" dirty="0"/>
              <a:t>Explaining the remedies available to the tenant for the landlord's failure to comply.</a:t>
            </a:r>
          </a:p>
          <a:p>
            <a:endParaRPr lang="en-US" dirty="0"/>
          </a:p>
        </p:txBody>
      </p:sp>
      <p:sp>
        <p:nvSpPr>
          <p:cNvPr id="4" name="Text Placeholder 3"/>
          <p:cNvSpPr>
            <a:spLocks noGrp="1"/>
          </p:cNvSpPr>
          <p:nvPr>
            <p:ph type="body" sz="half" idx="2"/>
          </p:nvPr>
        </p:nvSpPr>
        <p:spPr/>
        <p:txBody>
          <a:bodyPr/>
          <a:lstStyle/>
          <a:p>
            <a:r>
              <a:rPr lang="en-US" dirty="0" smtClean="0"/>
              <a:t>Tenant’s Request</a:t>
            </a:r>
            <a:endParaRPr lang="en-US" dirty="0"/>
          </a:p>
        </p:txBody>
      </p:sp>
    </p:spTree>
    <p:extLst>
      <p:ext uri="{BB962C8B-B14F-4D97-AF65-F5344CB8AC3E}">
        <p14:creationId xmlns:p14="http://schemas.microsoft.com/office/powerpoint/2010/main" val="408209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sz="half" idx="1"/>
          </p:nvPr>
        </p:nvSpPr>
        <p:spPr/>
        <p:txBody>
          <a:bodyPr/>
          <a:lstStyle/>
          <a:p>
            <a:r>
              <a:rPr lang="en-US" sz="2400" dirty="0"/>
              <a:t>A “doorknob lock” is a lock in a doorknob, with the lock operated from the exterior by a key, card, or combination and from the interior without a key, card, or combination.</a:t>
            </a:r>
          </a:p>
          <a:p>
            <a:endParaRPr lang="en-US" dirty="0"/>
          </a:p>
        </p:txBody>
      </p:sp>
      <p:pic>
        <p:nvPicPr>
          <p:cNvPr id="1026" name="Picture 2" descr="C:\Users\alee\AppData\Local\Microsoft\Windows\Temporary Internet Files\Content.IE5\Q2M9IXKQ\door-knob[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56072" y="3385642"/>
            <a:ext cx="2411667" cy="160777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alee\AppData\Local\Microsoft\Windows\Temporary Internet Files\Content.IE5\WFD7I5EA\Door_Knob_with_Lock_USA[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6552" y="3379304"/>
            <a:ext cx="2262905" cy="16220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37475" y="5120640"/>
            <a:ext cx="2019631" cy="369332"/>
          </a:xfrm>
          <a:prstGeom prst="rect">
            <a:avLst/>
          </a:prstGeom>
          <a:noFill/>
        </p:spPr>
        <p:txBody>
          <a:bodyPr wrap="square" rtlCol="0">
            <a:spAutoFit/>
          </a:bodyPr>
          <a:lstStyle/>
          <a:p>
            <a:r>
              <a:rPr lang="en-US" dirty="0" smtClean="0"/>
              <a:t>Exterior</a:t>
            </a:r>
            <a:endParaRPr lang="en-US" dirty="0"/>
          </a:p>
        </p:txBody>
      </p:sp>
      <p:sp>
        <p:nvSpPr>
          <p:cNvPr id="15" name="TextBox 14"/>
          <p:cNvSpPr txBox="1"/>
          <p:nvPr/>
        </p:nvSpPr>
        <p:spPr>
          <a:xfrm>
            <a:off x="8126552" y="5131703"/>
            <a:ext cx="2019631" cy="369332"/>
          </a:xfrm>
          <a:prstGeom prst="rect">
            <a:avLst/>
          </a:prstGeom>
          <a:noFill/>
        </p:spPr>
        <p:txBody>
          <a:bodyPr wrap="square" rtlCol="0">
            <a:spAutoFit/>
          </a:bodyPr>
          <a:lstStyle/>
          <a:p>
            <a:r>
              <a:rPr lang="en-US" dirty="0" smtClean="0"/>
              <a:t>Interior</a:t>
            </a:r>
            <a:endParaRPr lang="en-US" dirty="0"/>
          </a:p>
        </p:txBody>
      </p:sp>
    </p:spTree>
    <p:extLst>
      <p:ext uri="{BB962C8B-B14F-4D97-AF65-F5344CB8AC3E}">
        <p14:creationId xmlns:p14="http://schemas.microsoft.com/office/powerpoint/2010/main" val="12622642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78814912"/>
              </p:ext>
            </p:extLst>
          </p:nvPr>
        </p:nvGraphicFramePr>
        <p:xfrm>
          <a:off x="0" y="-16743"/>
          <a:ext cx="12192000" cy="6917028"/>
        </p:xfrm>
        <a:graphic>
          <a:graphicData uri="http://schemas.openxmlformats.org/drawingml/2006/table">
            <a:tbl>
              <a:tblPr firstRow="1" bandRow="1">
                <a:tableStyleId>{5C22544A-7EE6-4342-B048-85BDC9FD1C3A}</a:tableStyleId>
              </a:tblPr>
              <a:tblGrid>
                <a:gridCol w="915219"/>
                <a:gridCol w="3758927"/>
                <a:gridCol w="3758927"/>
                <a:gridCol w="3758927"/>
              </a:tblGrid>
              <a:tr h="421912">
                <a:tc>
                  <a:txBody>
                    <a:bodyPr/>
                    <a:lstStyle/>
                    <a:p>
                      <a:endParaRPr lang="en-US" sz="1100" dirty="0"/>
                    </a:p>
                  </a:txBody>
                  <a:tcPr marL="85725" marR="85725" marT="32149" marB="32149"/>
                </a:tc>
                <a:tc>
                  <a:txBody>
                    <a:bodyPr/>
                    <a:lstStyle/>
                    <a:p>
                      <a:r>
                        <a:rPr lang="en-US" sz="1200" b="1" baseline="0" dirty="0" smtClean="0"/>
                        <a:t>Required W/O Tenant Request </a:t>
                      </a:r>
                    </a:p>
                    <a:p>
                      <a:r>
                        <a:rPr lang="en-US" sz="1200" b="1" baseline="0" dirty="0" smtClean="0"/>
                        <a:t>(Category 1—92.153 &amp; 92.156(a))</a:t>
                      </a:r>
                      <a:endParaRPr lang="en-US" sz="1200" b="1" dirty="0"/>
                    </a:p>
                  </a:txBody>
                  <a:tcPr marL="85725" marR="85725" marT="32149" marB="32149"/>
                </a:tc>
                <a:tc>
                  <a:txBody>
                    <a:bodyPr/>
                    <a:lstStyle/>
                    <a:p>
                      <a:r>
                        <a:rPr lang="en-US" sz="1200" b="1" dirty="0" smtClean="0"/>
                        <a:t>Required</a:t>
                      </a:r>
                      <a:r>
                        <a:rPr lang="en-US" sz="1200" b="1" baseline="0" dirty="0" smtClean="0"/>
                        <a:t> W/ Tenant Request </a:t>
                      </a:r>
                    </a:p>
                    <a:p>
                      <a:r>
                        <a:rPr lang="en-US" sz="1200" b="1" baseline="0" dirty="0" smtClean="0"/>
                        <a:t>(Category 2—92.156(b) &amp; 92.157)</a:t>
                      </a:r>
                      <a:endParaRPr lang="en-US" sz="1200" b="1" dirty="0"/>
                    </a:p>
                  </a:txBody>
                  <a:tcPr marL="85725" marR="85725" marT="32149" marB="32149"/>
                </a:tc>
                <a:tc>
                  <a:txBody>
                    <a:bodyPr/>
                    <a:lstStyle/>
                    <a:p>
                      <a:r>
                        <a:rPr lang="en-US" sz="1200" b="1" dirty="0" smtClean="0"/>
                        <a:t>Repair/Replacement  (92.158)</a:t>
                      </a:r>
                      <a:endParaRPr lang="en-US" sz="1200" b="1" dirty="0"/>
                    </a:p>
                  </a:txBody>
                  <a:tcPr marL="85725" marR="85725" marT="32149" marB="32149"/>
                </a:tc>
              </a:tr>
              <a:tr h="1539880">
                <a:tc>
                  <a:txBody>
                    <a:bodyPr/>
                    <a:lstStyle/>
                    <a:p>
                      <a:r>
                        <a:rPr lang="en-US" sz="1100" b="1" dirty="0" smtClean="0"/>
                        <a:t>Time</a:t>
                      </a:r>
                      <a:endParaRPr lang="en-US" sz="1100" b="1" dirty="0"/>
                    </a:p>
                  </a:txBody>
                  <a:tcPr marL="85725" marR="85725" marT="32149" marB="32149"/>
                </a:tc>
                <a:tc>
                  <a:txBody>
                    <a:bodyPr/>
                    <a:lstStyle/>
                    <a:p>
                      <a:pPr marL="0" indent="0">
                        <a:buFont typeface="Arial" panose="020B0604020202020204" pitchFamily="34" charset="0"/>
                        <a:buNone/>
                      </a:pPr>
                      <a:r>
                        <a:rPr lang="en-US" sz="1200" dirty="0" smtClean="0"/>
                        <a:t>Installation:</a:t>
                      </a:r>
                      <a:r>
                        <a:rPr lang="en-US" sz="1200" baseline="0" dirty="0" smtClean="0"/>
                        <a:t> Immediately. (92.157(c)).</a:t>
                      </a:r>
                    </a:p>
                    <a:p>
                      <a:pPr marL="0" indent="0">
                        <a:buFont typeface="Arial" panose="020B0604020202020204" pitchFamily="34" charset="0"/>
                        <a:buNone/>
                      </a:pPr>
                      <a:r>
                        <a:rPr lang="en-US" sz="1200" baseline="0" dirty="0" smtClean="0"/>
                        <a:t>Rekeying: Within 7 days after “tenant turnover date”. (92.156(a)).</a:t>
                      </a:r>
                      <a:endParaRPr lang="en-US" sz="1200" dirty="0"/>
                    </a:p>
                  </a:txBody>
                  <a:tcPr marL="85725" marR="85725" marT="32149" marB="32149"/>
                </a:tc>
                <a:tc>
                  <a:txBody>
                    <a:bodyPr/>
                    <a:lstStyle/>
                    <a:p>
                      <a:pPr marL="0" indent="0">
                        <a:buFont typeface="Arial" panose="020B0604020202020204" pitchFamily="34" charset="0"/>
                        <a:buNone/>
                      </a:pPr>
                      <a:r>
                        <a:rPr lang="en-US" sz="1100" dirty="0" smtClean="0"/>
                        <a:t>Installation: Within</a:t>
                      </a:r>
                      <a:r>
                        <a:rPr lang="en-US" sz="1100" baseline="0" dirty="0" smtClean="0"/>
                        <a:t> 7 days after request is received. (92.161(a)).</a:t>
                      </a:r>
                    </a:p>
                    <a:p>
                      <a:pPr marL="0" indent="0">
                        <a:buFont typeface="Arial" panose="020B0604020202020204" pitchFamily="34" charset="0"/>
                        <a:buNone/>
                      </a:pPr>
                      <a:endParaRPr lang="en-US" sz="1100"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aseline="0" dirty="0" smtClean="0"/>
                        <a:t>Additional Rekeying: </a:t>
                      </a:r>
                      <a:r>
                        <a:rPr lang="en-US" sz="1100" dirty="0" smtClean="0"/>
                        <a:t>Within</a:t>
                      </a:r>
                      <a:r>
                        <a:rPr lang="en-US" sz="1100" baseline="0" dirty="0" smtClean="0"/>
                        <a:t> 7 days after request is received. (92.161(a)).</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aseline="0" dirty="0" smtClean="0"/>
                    </a:p>
                    <a:p>
                      <a:pPr marL="0" indent="0">
                        <a:buFont typeface="Arial" panose="020B0604020202020204" pitchFamily="34" charset="0"/>
                        <a:buNone/>
                      </a:pPr>
                      <a:r>
                        <a:rPr lang="en-US" sz="1100" i="1" baseline="0" dirty="0" smtClean="0"/>
                        <a:t>If advance payment requirements met, then within 7 days after advance payment is received. </a:t>
                      </a:r>
                      <a:r>
                        <a:rPr lang="en-US" sz="1100" i="0" baseline="0" dirty="0" smtClean="0"/>
                        <a:t>(92.161(b)).</a:t>
                      </a:r>
                    </a:p>
                    <a:p>
                      <a:pPr marL="457200" lvl="1" indent="0">
                        <a:buFont typeface="Arial" panose="020B0604020202020204" pitchFamily="34" charset="0"/>
                        <a:buNone/>
                      </a:pPr>
                      <a:r>
                        <a:rPr lang="en-US" sz="1100" i="0" baseline="0" dirty="0" smtClean="0"/>
                        <a:t>X: Unauthorized entry—within 72 hours after request is received </a:t>
                      </a:r>
                      <a:r>
                        <a:rPr lang="en-US" sz="1100" b="0" i="0" u="sng" baseline="0" dirty="0" smtClean="0"/>
                        <a:t>and</a:t>
                      </a:r>
                      <a:r>
                        <a:rPr lang="en-US" sz="1100" i="0" baseline="0" dirty="0" smtClean="0"/>
                        <a:t> any advance payment. (92.161(c)).</a:t>
                      </a:r>
                    </a:p>
                  </a:txBody>
                  <a:tcPr marL="85725" marR="85725" marT="32149" marB="32149"/>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Within</a:t>
                      </a:r>
                      <a:r>
                        <a:rPr lang="en-US" sz="1200" baseline="0" dirty="0" smtClean="0"/>
                        <a:t> 7 days after request is received. (92.161(a)).</a:t>
                      </a:r>
                      <a:endParaRPr lang="en-US" sz="1200" i="1" baseline="0" dirty="0" smtClean="0"/>
                    </a:p>
                    <a:p>
                      <a:pPr marL="457200" lvl="1" indent="0">
                        <a:buFont typeface="Arial" panose="020B0604020202020204" pitchFamily="34" charset="0"/>
                        <a:buNone/>
                      </a:pPr>
                      <a:r>
                        <a:rPr lang="en-US" sz="1200" i="0" baseline="0" dirty="0" smtClean="0"/>
                        <a:t>X: Unauthorized entry—within 72 hours after request is received </a:t>
                      </a:r>
                      <a:r>
                        <a:rPr lang="en-US" sz="1200" b="0" i="0" u="sng" baseline="0" dirty="0" smtClean="0"/>
                        <a:t>and</a:t>
                      </a:r>
                      <a:r>
                        <a:rPr lang="en-US" sz="1200" i="0" baseline="0" dirty="0" smtClean="0"/>
                        <a:t> any advance payment. (92.161(c)).</a:t>
                      </a:r>
                    </a:p>
                  </a:txBody>
                  <a:tcPr marL="85725" marR="85725" marT="32149" marB="32149"/>
                </a:tc>
              </a:tr>
              <a:tr h="1579787">
                <a:tc>
                  <a:txBody>
                    <a:bodyPr/>
                    <a:lstStyle/>
                    <a:p>
                      <a:r>
                        <a:rPr lang="en-US" sz="1100" b="1" dirty="0" smtClean="0"/>
                        <a:t>Who</a:t>
                      </a:r>
                      <a:r>
                        <a:rPr lang="en-US" sz="1100" b="1" baseline="0" dirty="0" smtClean="0"/>
                        <a:t> pays</a:t>
                      </a:r>
                      <a:endParaRPr lang="en-US" sz="1100" b="1" dirty="0"/>
                    </a:p>
                  </a:txBody>
                  <a:tcPr marL="85725" marR="85725" marT="32149" marB="32149"/>
                </a:tc>
                <a:tc>
                  <a:txBody>
                    <a:bodyPr/>
                    <a:lstStyle/>
                    <a:p>
                      <a:pPr marL="0" indent="0">
                        <a:buFont typeface="Arial" panose="020B0604020202020204" pitchFamily="34" charset="0"/>
                        <a:buNone/>
                      </a:pPr>
                      <a:r>
                        <a:rPr lang="en-US" sz="1200" dirty="0" smtClean="0"/>
                        <a:t>Installation:</a:t>
                      </a:r>
                      <a:r>
                        <a:rPr lang="en-US" sz="1200" baseline="0" dirty="0" smtClean="0"/>
                        <a:t> </a:t>
                      </a:r>
                      <a:r>
                        <a:rPr lang="en-US" sz="1200" dirty="0" smtClean="0"/>
                        <a:t>Landlord’s expense. (92.153(c)).</a:t>
                      </a:r>
                    </a:p>
                    <a:p>
                      <a:pPr marL="0" indent="0">
                        <a:buFont typeface="Arial" panose="020B0604020202020204" pitchFamily="34" charset="0"/>
                        <a:buNone/>
                      </a:pPr>
                      <a:r>
                        <a:rPr lang="en-US" sz="1200" dirty="0" smtClean="0"/>
                        <a:t>Rekeying: Landlord’s expense (92.156(a)).</a:t>
                      </a:r>
                    </a:p>
                    <a:p>
                      <a:pPr marL="457200" lvl="1" indent="0">
                        <a:buFont typeface="Arial" panose="020B0604020202020204" pitchFamily="34" charset="0"/>
                        <a:buNone/>
                      </a:pPr>
                      <a:r>
                        <a:rPr lang="en-US" sz="1200" dirty="0" smtClean="0"/>
                        <a:t>X:</a:t>
                      </a:r>
                      <a:r>
                        <a:rPr lang="en-US" sz="1200" baseline="0" dirty="0" smtClean="0"/>
                        <a:t> If tenant vacates in breach of lease, landlord may deduct from security deposit, only if lease authorizes.</a:t>
                      </a:r>
                      <a:endParaRPr lang="en-US" sz="1200" dirty="0" smtClean="0"/>
                    </a:p>
                  </a:txBody>
                  <a:tcPr marL="85725" marR="85725" marT="32149" marB="32149"/>
                </a:tc>
                <a:tc>
                  <a:txBody>
                    <a:bodyPr/>
                    <a:lstStyle/>
                    <a:p>
                      <a:pPr marL="0" indent="0">
                        <a:buFont typeface="Arial" panose="020B0604020202020204" pitchFamily="34" charset="0"/>
                        <a:buNone/>
                      </a:pPr>
                      <a:r>
                        <a:rPr lang="en-US" sz="1200" dirty="0" smtClean="0"/>
                        <a:t>Installation: Tenant’s expense. (92.157(a)).</a:t>
                      </a:r>
                    </a:p>
                    <a:p>
                      <a:pPr marL="0" indent="0">
                        <a:buFont typeface="Arial" panose="020B0604020202020204" pitchFamily="34" charset="0"/>
                        <a:buNone/>
                      </a:pPr>
                      <a:r>
                        <a:rPr lang="en-US" sz="1200" dirty="0" smtClean="0"/>
                        <a:t>Additional Rekeying: Tenant’s expense (92.156(b)).</a:t>
                      </a:r>
                    </a:p>
                    <a:p>
                      <a:pPr marL="0" indent="0">
                        <a:buFont typeface="Arial" panose="020B0604020202020204" pitchFamily="34" charset="0"/>
                        <a:buNone/>
                      </a:pPr>
                      <a:endParaRPr lang="en-US" sz="1200" i="1" dirty="0" smtClean="0"/>
                    </a:p>
                    <a:p>
                      <a:pPr marL="0" indent="0">
                        <a:buFont typeface="Arial" panose="020B0604020202020204" pitchFamily="34" charset="0"/>
                        <a:buNone/>
                      </a:pPr>
                      <a:r>
                        <a:rPr lang="en-US" sz="1200" i="1" dirty="0" smtClean="0"/>
                        <a:t>Advance</a:t>
                      </a:r>
                      <a:r>
                        <a:rPr lang="en-US" sz="1200" i="1" baseline="0" dirty="0" smtClean="0"/>
                        <a:t> payment allowed if:</a:t>
                      </a:r>
                    </a:p>
                    <a:p>
                      <a:pPr marL="800100" lvl="1" indent="-342900">
                        <a:buFont typeface="+mj-lt"/>
                        <a:buAutoNum type="arabicPeriod"/>
                      </a:pPr>
                      <a:r>
                        <a:rPr lang="en-US" sz="1200" dirty="0" smtClean="0"/>
                        <a:t>Lease authorizes</a:t>
                      </a:r>
                    </a:p>
                    <a:p>
                      <a:pPr marL="800100" lvl="1" indent="-342900">
                        <a:buFont typeface="+mj-lt"/>
                        <a:buAutoNum type="arabicPeriod"/>
                      </a:pPr>
                      <a:r>
                        <a:rPr lang="en-US" sz="1200" dirty="0" smtClean="0"/>
                        <a:t>Landlord</a:t>
                      </a:r>
                      <a:r>
                        <a:rPr lang="en-US" sz="1200" baseline="0" dirty="0" smtClean="0"/>
                        <a:t> notifies tenant and</a:t>
                      </a:r>
                    </a:p>
                    <a:p>
                      <a:pPr marL="800100" lvl="1" indent="-342900">
                        <a:buFont typeface="+mj-lt"/>
                        <a:buAutoNum type="arabicPeriod"/>
                      </a:pPr>
                      <a:r>
                        <a:rPr lang="en-US" sz="1200" baseline="0" dirty="0" smtClean="0"/>
                        <a:t>Landlord already repaired &gt;30 days. (92.162(c)).</a:t>
                      </a:r>
                      <a:endParaRPr lang="en-US" sz="1200" dirty="0" smtClean="0"/>
                    </a:p>
                  </a:txBody>
                  <a:tcPr marL="85725" marR="85725" marT="32149" marB="32149"/>
                </a:tc>
                <a:tc>
                  <a:txBody>
                    <a:bodyPr/>
                    <a:lstStyle/>
                    <a:p>
                      <a:pPr marL="0" indent="0">
                        <a:buFont typeface="Arial" panose="020B0604020202020204" pitchFamily="34" charset="0"/>
                        <a:buNone/>
                      </a:pPr>
                      <a:r>
                        <a:rPr lang="en-US" sz="900" dirty="0" smtClean="0"/>
                        <a:t>Tenant’s expense, but only if written lease contains underlined provision authorizing</a:t>
                      </a:r>
                      <a:r>
                        <a:rPr lang="en-US" sz="900" baseline="0" dirty="0" smtClean="0"/>
                        <a:t> the tenant to do so </a:t>
                      </a:r>
                      <a:r>
                        <a:rPr lang="en-US" sz="900" b="0" u="sng" baseline="0" dirty="0" smtClean="0"/>
                        <a:t>and</a:t>
                      </a:r>
                      <a:r>
                        <a:rPr lang="en-US" sz="900" b="1" u="none" baseline="0" dirty="0" smtClean="0"/>
                        <a:t> </a:t>
                      </a:r>
                      <a:r>
                        <a:rPr lang="en-US" sz="900" b="0" u="none" baseline="0" dirty="0" smtClean="0"/>
                        <a:t>is caused by tenant (or guest) misuse. (92.162(b)). </a:t>
                      </a:r>
                    </a:p>
                    <a:p>
                      <a:pPr marL="457200" lvl="1" indent="0">
                        <a:buFont typeface="Arial" panose="020B0604020202020204" pitchFamily="34" charset="0"/>
                        <a:buNone/>
                      </a:pPr>
                      <a:r>
                        <a:rPr lang="en-US" sz="900" b="0" u="none" baseline="0" dirty="0" smtClean="0"/>
                        <a:t>X: Tenant cannot pay for repair or replacement due to normal wear and tear. (92.162(a)). </a:t>
                      </a:r>
                    </a:p>
                    <a:p>
                      <a:pPr marL="0" indent="0">
                        <a:buFont typeface="Arial" panose="020B0604020202020204" pitchFamily="34" charset="0"/>
                        <a:buNone/>
                      </a:pPr>
                      <a:r>
                        <a:rPr lang="en-US" sz="900" i="1" dirty="0" smtClean="0"/>
                        <a:t>Advance</a:t>
                      </a:r>
                      <a:r>
                        <a:rPr lang="en-US" sz="900" i="1" baseline="0" dirty="0" smtClean="0"/>
                        <a:t> payment allowed if:</a:t>
                      </a:r>
                    </a:p>
                    <a:p>
                      <a:pPr marL="800100" lvl="1" indent="-342900">
                        <a:buFont typeface="+mj-lt"/>
                        <a:buAutoNum type="arabicPeriod"/>
                      </a:pPr>
                      <a:r>
                        <a:rPr lang="en-US" sz="900" dirty="0" smtClean="0"/>
                        <a:t>Lease authorizes</a:t>
                      </a:r>
                    </a:p>
                    <a:p>
                      <a:pPr marL="800100" lvl="1" indent="-342900">
                        <a:buFont typeface="+mj-lt"/>
                        <a:buAutoNum type="arabicPeriod"/>
                      </a:pPr>
                      <a:r>
                        <a:rPr lang="en-US" sz="900" dirty="0" smtClean="0"/>
                        <a:t>Landlord</a:t>
                      </a:r>
                      <a:r>
                        <a:rPr lang="en-US" sz="900" baseline="0" dirty="0" smtClean="0"/>
                        <a:t> notifies tenant and</a:t>
                      </a:r>
                    </a:p>
                    <a:p>
                      <a:pPr marL="800100" lvl="1" indent="-342900">
                        <a:buFont typeface="+mj-lt"/>
                        <a:buAutoNum type="arabicPeriod"/>
                      </a:pPr>
                      <a:r>
                        <a:rPr lang="en-US" sz="900" baseline="0" dirty="0" smtClean="0"/>
                        <a:t>Tenant has not paid costs or already repaired &gt;30 days. (92.162(c)).</a:t>
                      </a:r>
                      <a:endParaRPr lang="en-US" sz="900" dirty="0" smtClean="0"/>
                    </a:p>
                    <a:p>
                      <a:pPr marL="0" indent="0">
                        <a:buFont typeface="Arial" panose="020B0604020202020204" pitchFamily="34" charset="0"/>
                        <a:buNone/>
                      </a:pPr>
                      <a:endParaRPr lang="en-US" sz="900" b="0" u="none" baseline="0" dirty="0" smtClean="0"/>
                    </a:p>
                  </a:txBody>
                  <a:tcPr marL="85725" marR="85725" marT="32149" marB="32149"/>
                </a:tc>
              </a:tr>
              <a:tr h="1532467">
                <a:tc>
                  <a:txBody>
                    <a:bodyPr/>
                    <a:lstStyle/>
                    <a:p>
                      <a:r>
                        <a:rPr lang="en-US" sz="1100" b="1" dirty="0" smtClean="0"/>
                        <a:t>Remedies</a:t>
                      </a:r>
                      <a:endParaRPr lang="en-US" sz="1100" b="1" dirty="0"/>
                    </a:p>
                  </a:txBody>
                  <a:tcPr marL="85725" marR="85725" marT="32149" marB="32149"/>
                </a:tc>
                <a:tc>
                  <a:txBody>
                    <a:bodyPr/>
                    <a:lstStyle/>
                    <a:p>
                      <a:r>
                        <a:rPr lang="en-US" sz="900" dirty="0" smtClean="0"/>
                        <a:t>Tenant may: </a:t>
                      </a:r>
                    </a:p>
                    <a:p>
                      <a:pPr marL="342900" indent="-342900">
                        <a:buFont typeface="+mj-lt"/>
                        <a:buAutoNum type="arabicPeriod"/>
                      </a:pPr>
                      <a:r>
                        <a:rPr lang="en-US" sz="900" dirty="0" smtClean="0"/>
                        <a:t>Install/rekey</a:t>
                      </a:r>
                      <a:r>
                        <a:rPr lang="en-US" sz="900" baseline="0" dirty="0" smtClean="0"/>
                        <a:t> and deduct (see 92.166 for more requirements); </a:t>
                      </a:r>
                    </a:p>
                    <a:p>
                      <a:pPr marL="342900" indent="-342900">
                        <a:buFont typeface="+mj-lt"/>
                        <a:buAutoNum type="arabicPeriod"/>
                      </a:pPr>
                      <a:r>
                        <a:rPr lang="en-US" sz="900" baseline="0" dirty="0" smtClean="0"/>
                        <a:t>Request compliance, and if no compliance before 3</a:t>
                      </a:r>
                      <a:r>
                        <a:rPr lang="en-US" sz="900" baseline="30000" dirty="0" smtClean="0"/>
                        <a:t>rd</a:t>
                      </a:r>
                      <a:r>
                        <a:rPr lang="en-US" sz="900" baseline="0" dirty="0" smtClean="0"/>
                        <a:t> day, terminate; </a:t>
                      </a:r>
                    </a:p>
                    <a:p>
                      <a:pPr marL="342900" indent="-342900">
                        <a:buFont typeface="+mj-lt"/>
                        <a:buAutoNum type="arabicPeriod"/>
                      </a:pPr>
                      <a:r>
                        <a:rPr lang="en-US" sz="900" baseline="0" dirty="0" smtClean="0"/>
                        <a:t>File suit without request for compliance and obtain judgment;</a:t>
                      </a:r>
                    </a:p>
                    <a:p>
                      <a:pPr marL="342900" indent="-342900">
                        <a:buFont typeface="+mj-lt"/>
                        <a:buAutoNum type="arabicPeriod"/>
                      </a:pPr>
                      <a:r>
                        <a:rPr lang="en-US" sz="900" baseline="0" dirty="0" smtClean="0"/>
                        <a:t>Request compliance, and if no compliance before 3</a:t>
                      </a:r>
                      <a:r>
                        <a:rPr lang="en-US" sz="900" baseline="30000" dirty="0" smtClean="0"/>
                        <a:t>rd</a:t>
                      </a:r>
                      <a:r>
                        <a:rPr lang="en-US" sz="900" baseline="0" dirty="0" smtClean="0"/>
                        <a:t> day, file suit and obtain judgment. (92.164(a)).</a:t>
                      </a:r>
                    </a:p>
                    <a:p>
                      <a:pPr marL="0" indent="0">
                        <a:buFont typeface="+mj-lt"/>
                        <a:buNone/>
                      </a:pPr>
                      <a:r>
                        <a:rPr lang="en-US" sz="900" baseline="0" dirty="0" smtClean="0"/>
                        <a:t>X to # 2 &amp; 4: If lease contains certain provisions, must wait longer. (92.164(b)).</a:t>
                      </a:r>
                    </a:p>
                    <a:p>
                      <a:pPr marL="457200" lvl="1" indent="0">
                        <a:buFont typeface="+mj-lt"/>
                        <a:buNone/>
                      </a:pPr>
                      <a:r>
                        <a:rPr lang="en-US" sz="900" baseline="0" dirty="0" smtClean="0"/>
                        <a:t>X: Unauthorized entry, then back to 3</a:t>
                      </a:r>
                      <a:r>
                        <a:rPr lang="en-US" sz="900" baseline="30000" dirty="0" smtClean="0"/>
                        <a:t> </a:t>
                      </a:r>
                      <a:r>
                        <a:rPr lang="en-US" sz="900" baseline="0" dirty="0" smtClean="0"/>
                        <a:t>days. (92.164(c)).</a:t>
                      </a:r>
                    </a:p>
                  </a:txBody>
                  <a:tcPr marL="85725" marR="85725" marT="32149" marB="32149"/>
                </a:tc>
                <a:tc>
                  <a:txBody>
                    <a:bodyPr/>
                    <a:lstStyle/>
                    <a:p>
                      <a:r>
                        <a:rPr lang="en-US" sz="1200" dirty="0" smtClean="0"/>
                        <a:t>Tenant may: </a:t>
                      </a:r>
                    </a:p>
                    <a:p>
                      <a:pPr marL="342900" indent="-342900">
                        <a:buFont typeface="+mj-lt"/>
                        <a:buAutoNum type="arabicPeriod"/>
                      </a:pPr>
                      <a:r>
                        <a:rPr lang="en-US" sz="1200" dirty="0" smtClean="0"/>
                        <a:t>Install/rekey</a:t>
                      </a:r>
                      <a:r>
                        <a:rPr lang="en-US" sz="1200" baseline="0" dirty="0" smtClean="0"/>
                        <a:t> and deduct (see 92.166 for more requirements); </a:t>
                      </a:r>
                    </a:p>
                    <a:p>
                      <a:pPr marL="342900" indent="-342900">
                        <a:buFont typeface="+mj-lt"/>
                        <a:buAutoNum type="arabicPeriod"/>
                      </a:pPr>
                      <a:r>
                        <a:rPr lang="en-US" sz="1200" baseline="0" dirty="0" smtClean="0"/>
                        <a:t>Terminate lease; </a:t>
                      </a:r>
                    </a:p>
                    <a:p>
                      <a:pPr marL="342900" indent="-342900">
                        <a:buFont typeface="+mj-lt"/>
                        <a:buAutoNum type="arabicPeriod"/>
                      </a:pPr>
                      <a:r>
                        <a:rPr lang="en-US" sz="1200" baseline="0" dirty="0" smtClean="0"/>
                        <a:t>File suit and obtain judgment. (92.165).</a:t>
                      </a:r>
                    </a:p>
                  </a:txBody>
                  <a:tcPr marL="85725" marR="85725" marT="32149" marB="32149"/>
                </a:tc>
                <a:tc>
                  <a:txBody>
                    <a:bodyPr/>
                    <a:lstStyle/>
                    <a:p>
                      <a:r>
                        <a:rPr lang="en-US" sz="1200" dirty="0" smtClean="0"/>
                        <a:t>Tenant may: </a:t>
                      </a:r>
                    </a:p>
                    <a:p>
                      <a:pPr marL="342900" indent="-342900">
                        <a:buFont typeface="+mj-lt"/>
                        <a:buAutoNum type="arabicPeriod"/>
                      </a:pPr>
                      <a:r>
                        <a:rPr lang="en-US" sz="1200" dirty="0" smtClean="0"/>
                        <a:t>Install/rekey</a:t>
                      </a:r>
                      <a:r>
                        <a:rPr lang="en-US" sz="1200" baseline="0" dirty="0" smtClean="0"/>
                        <a:t> and deduct (see 92.166 for more requirements); </a:t>
                      </a:r>
                    </a:p>
                    <a:p>
                      <a:pPr marL="342900" indent="-342900">
                        <a:buFont typeface="+mj-lt"/>
                        <a:buAutoNum type="arabicPeriod"/>
                      </a:pPr>
                      <a:r>
                        <a:rPr lang="en-US" sz="1200" baseline="0" dirty="0" smtClean="0"/>
                        <a:t>Terminate lease; </a:t>
                      </a:r>
                    </a:p>
                    <a:p>
                      <a:pPr marL="342900" indent="-342900">
                        <a:buFont typeface="+mj-lt"/>
                        <a:buAutoNum type="arabicPeriod"/>
                      </a:pPr>
                      <a:r>
                        <a:rPr lang="en-US" sz="1200" baseline="0" dirty="0" smtClean="0"/>
                        <a:t>File suit and obtain judgment. (92.165).</a:t>
                      </a:r>
                    </a:p>
                  </a:txBody>
                  <a:tcPr marL="85725" marR="85725" marT="32149" marB="32149"/>
                </a:tc>
              </a:tr>
              <a:tr h="1246570">
                <a:tc>
                  <a:txBody>
                    <a:bodyPr/>
                    <a:lstStyle/>
                    <a:p>
                      <a:r>
                        <a:rPr lang="en-US" sz="1100" b="1" dirty="0" smtClean="0"/>
                        <a:t>Defenses</a:t>
                      </a:r>
                      <a:endParaRPr lang="en-US" sz="1100" b="1" dirty="0"/>
                    </a:p>
                  </a:txBody>
                  <a:tcPr marL="85725" marR="85725" marT="32149" marB="32149"/>
                </a:tc>
                <a:tc>
                  <a:txBody>
                    <a:bodyPr/>
                    <a:lstStyle/>
                    <a:p>
                      <a:pPr marL="0" indent="0">
                        <a:buFont typeface="+mj-lt"/>
                        <a:buNone/>
                      </a:pPr>
                      <a:r>
                        <a:rPr lang="en-US" sz="1200" dirty="0" smtClean="0"/>
                        <a:t>Generally:</a:t>
                      </a:r>
                    </a:p>
                    <a:p>
                      <a:pPr marL="342900" indent="-342900">
                        <a:buFont typeface="+mj-lt"/>
                        <a:buAutoNum type="arabicPeriod"/>
                      </a:pPr>
                      <a:r>
                        <a:rPr lang="en-US" sz="1200" dirty="0" smtClean="0"/>
                        <a:t>The tenant has not fully paid rent</a:t>
                      </a:r>
                      <a:r>
                        <a:rPr lang="en-US" sz="1200" baseline="0" dirty="0" smtClean="0"/>
                        <a:t> on the date the tenant requests compliance.</a:t>
                      </a:r>
                    </a:p>
                    <a:p>
                      <a:pPr marL="342900" indent="-342900">
                        <a:buFont typeface="+mj-lt"/>
                        <a:buAutoNum type="arabicPeriod"/>
                      </a:pPr>
                      <a:r>
                        <a:rPr lang="en-US" sz="1200" baseline="0" dirty="0" smtClean="0"/>
                        <a:t>The tenant has not fully paid costs on the date the tenant terminates the lease, or files suit under 92.162. (92.1641). </a:t>
                      </a:r>
                    </a:p>
                  </a:txBody>
                  <a:tcPr marL="85725" marR="85725" marT="32149" marB="32149"/>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dirty="0" smtClean="0"/>
                        <a:t>Generally:</a:t>
                      </a:r>
                      <a:r>
                        <a:rPr lang="en-US" sz="1050" baseline="0" dirty="0" smtClean="0"/>
                        <a:t> The tenant has not fully paid costs on the date the tenant terminates the lease, or files suit. (92.167). </a:t>
                      </a:r>
                    </a:p>
                    <a:p>
                      <a:pPr marL="0" indent="0">
                        <a:buFont typeface="Arial" panose="020B0604020202020204" pitchFamily="34" charset="0"/>
                        <a:buNone/>
                      </a:pPr>
                      <a:endParaRPr lang="en-US" sz="1050" baseline="0" dirty="0" smtClean="0"/>
                    </a:p>
                    <a:p>
                      <a:pPr marL="0" indent="0">
                        <a:buFont typeface="Arial" panose="020B0604020202020204" pitchFamily="34" charset="0"/>
                        <a:buNone/>
                      </a:pPr>
                      <a:r>
                        <a:rPr lang="en-US" sz="1050" baseline="0" dirty="0" smtClean="0"/>
                        <a:t>Not timely: </a:t>
                      </a:r>
                    </a:p>
                    <a:p>
                      <a:pPr marL="800100" lvl="1" indent="-342900">
                        <a:buFont typeface="+mj-lt"/>
                        <a:buAutoNum type="arabicPeriod"/>
                      </a:pPr>
                      <a:r>
                        <a:rPr lang="en-US" sz="1050" baseline="0" dirty="0" smtClean="0"/>
                        <a:t>Landlord didn’t know of request;</a:t>
                      </a:r>
                    </a:p>
                    <a:p>
                      <a:pPr marL="800100" lvl="1" indent="-342900">
                        <a:buFont typeface="+mj-lt"/>
                        <a:buAutoNum type="arabicPeriod"/>
                      </a:pPr>
                      <a:r>
                        <a:rPr lang="en-US" sz="1050" baseline="0" dirty="0" smtClean="0"/>
                        <a:t>Materials, labor, or utilities were unavailable;</a:t>
                      </a:r>
                    </a:p>
                    <a:p>
                      <a:pPr marL="800100" lvl="1" indent="-342900">
                        <a:buFont typeface="+mj-lt"/>
                        <a:buAutoNum type="arabicPeriod"/>
                      </a:pPr>
                      <a:r>
                        <a:rPr lang="en-US" sz="1050" baseline="0" dirty="0" smtClean="0"/>
                        <a:t>Beyond landlord’s control. (92.161(d)).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dirty="0"/>
                    </a:p>
                  </a:txBody>
                  <a:tcPr marL="85725" marR="85725" marT="32149" marB="32149"/>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dirty="0" smtClean="0"/>
                        <a:t>Generally:</a:t>
                      </a:r>
                      <a:r>
                        <a:rPr lang="en-US" sz="1050" baseline="0" dirty="0" smtClean="0"/>
                        <a:t> The tenant has not fully paid costs on the date the tenant terminates the lease, or files suit. (92.167). </a:t>
                      </a:r>
                    </a:p>
                    <a:p>
                      <a:pPr marL="0" indent="0">
                        <a:buFont typeface="Arial" panose="020B0604020202020204" pitchFamily="34" charset="0"/>
                        <a:buNone/>
                      </a:pPr>
                      <a:endParaRPr lang="en-US" sz="1050" baseline="0" dirty="0" smtClean="0"/>
                    </a:p>
                    <a:p>
                      <a:pPr marL="0" indent="0">
                        <a:buFont typeface="Arial" panose="020B0604020202020204" pitchFamily="34" charset="0"/>
                        <a:buNone/>
                      </a:pPr>
                      <a:r>
                        <a:rPr lang="en-US" sz="1050" baseline="0" dirty="0" smtClean="0"/>
                        <a:t>Not timely: </a:t>
                      </a:r>
                    </a:p>
                    <a:p>
                      <a:pPr marL="800100" lvl="1" indent="-342900">
                        <a:buFont typeface="+mj-lt"/>
                        <a:buAutoNum type="arabicPeriod"/>
                      </a:pPr>
                      <a:r>
                        <a:rPr lang="en-US" sz="1050" baseline="0" dirty="0" smtClean="0"/>
                        <a:t>Landlord didn’t know of request;</a:t>
                      </a:r>
                    </a:p>
                    <a:p>
                      <a:pPr marL="800100" lvl="1" indent="-342900">
                        <a:buFont typeface="+mj-lt"/>
                        <a:buAutoNum type="arabicPeriod"/>
                      </a:pPr>
                      <a:r>
                        <a:rPr lang="en-US" sz="1050" baseline="0" dirty="0" smtClean="0"/>
                        <a:t>Materials, labor, or utilities were unavailable;</a:t>
                      </a:r>
                    </a:p>
                    <a:p>
                      <a:pPr marL="800100" lvl="1" indent="-342900">
                        <a:buFont typeface="+mj-lt"/>
                        <a:buAutoNum type="arabicPeriod"/>
                      </a:pPr>
                      <a:r>
                        <a:rPr lang="en-US" sz="1050" baseline="0" dirty="0" smtClean="0"/>
                        <a:t>Beyond landlord’s control. (92.161(d)). </a:t>
                      </a:r>
                    </a:p>
                  </a:txBody>
                  <a:tcPr marL="85725" marR="85725" marT="32149" marB="32149"/>
                </a:tc>
              </a:tr>
            </a:tbl>
          </a:graphicData>
        </a:graphic>
      </p:graphicFrame>
    </p:spTree>
    <p:extLst>
      <p:ext uri="{BB962C8B-B14F-4D97-AF65-F5344CB8AC3E}">
        <p14:creationId xmlns:p14="http://schemas.microsoft.com/office/powerpoint/2010/main" val="9294727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a:t>Check out the Security Device Flowchart in </a:t>
            </a:r>
            <a:r>
              <a:rPr lang="en-US" i="1" dirty="0"/>
              <a:t>Texas REALTOR® </a:t>
            </a:r>
            <a:r>
              <a:rPr lang="en-US" dirty="0"/>
              <a:t>magazine, available online at </a:t>
            </a:r>
            <a:r>
              <a:rPr lang="en-US" dirty="0" smtClean="0"/>
              <a:t>www.texasrealestate.com </a:t>
            </a:r>
            <a:r>
              <a:rPr lang="en-US" dirty="0"/>
              <a:t>in the Sept./Oct. 2012  issue.</a:t>
            </a:r>
          </a:p>
          <a:p>
            <a:r>
              <a:rPr lang="en-US" dirty="0" smtClean="0"/>
              <a:t>Questions</a:t>
            </a:r>
            <a:r>
              <a:rPr lang="en-US" dirty="0"/>
              <a:t>?  Contact the Legal Hotline at 512-480-8200</a:t>
            </a:r>
          </a:p>
          <a:p>
            <a:endParaRPr lang="en-US" dirty="0"/>
          </a:p>
        </p:txBody>
      </p:sp>
    </p:spTree>
    <p:extLst>
      <p:ext uri="{BB962C8B-B14F-4D97-AF65-F5344CB8AC3E}">
        <p14:creationId xmlns:p14="http://schemas.microsoft.com/office/powerpoint/2010/main" val="3865824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sz="half" idx="1"/>
          </p:nvPr>
        </p:nvSpPr>
        <p:spPr>
          <a:xfrm>
            <a:off x="5120878" y="803187"/>
            <a:ext cx="6269591" cy="2608880"/>
          </a:xfrm>
        </p:spPr>
        <p:txBody>
          <a:bodyPr>
            <a:normAutofit fontScale="77500" lnSpcReduction="20000"/>
          </a:bodyPr>
          <a:lstStyle/>
          <a:p>
            <a:r>
              <a:rPr lang="en-US" sz="2400" dirty="0"/>
              <a:t>A “door viewer” is a permanently installed device in an exterior door that allows a person inside the dwelling to view a person outside the door.  The device must be:</a:t>
            </a:r>
          </a:p>
          <a:p>
            <a:pPr lvl="1"/>
            <a:r>
              <a:rPr lang="en-US" sz="2400" dirty="0" smtClean="0"/>
              <a:t>a </a:t>
            </a:r>
            <a:r>
              <a:rPr lang="en-US" sz="2400" dirty="0"/>
              <a:t>clear glass pane or one-way mirror;  or</a:t>
            </a:r>
          </a:p>
          <a:p>
            <a:pPr lvl="1"/>
            <a:r>
              <a:rPr lang="en-US" sz="2400" dirty="0" smtClean="0"/>
              <a:t>a </a:t>
            </a:r>
            <a:r>
              <a:rPr lang="en-US" sz="2400" dirty="0"/>
              <a:t>peephole having a barrel with a one-way lens of glass or other substance providing an angle view of not less than 160 degrees.</a:t>
            </a:r>
          </a:p>
          <a:p>
            <a:endParaRPr lang="en-US" dirty="0"/>
          </a:p>
        </p:txBody>
      </p:sp>
      <p:pic>
        <p:nvPicPr>
          <p:cNvPr id="2051" name="Picture 3" descr="C:\Users\alee\AppData\Local\Microsoft\Windows\Temporary Internet Files\Content.IE5\0FSQ7YVB\220px-Door_hole_viewers_Oct-2011_HK_Ip4[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857206" y="3822700"/>
            <a:ext cx="2794000" cy="208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819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A “keyed dead bolt” is: </a:t>
            </a:r>
          </a:p>
          <a:p>
            <a:pPr lvl="1"/>
            <a:r>
              <a:rPr lang="en-US" dirty="0" smtClean="0"/>
              <a:t>a </a:t>
            </a:r>
            <a:r>
              <a:rPr lang="en-US" dirty="0"/>
              <a:t>door lock not in the doorknob that:</a:t>
            </a:r>
          </a:p>
          <a:p>
            <a:pPr lvl="2"/>
            <a:r>
              <a:rPr lang="en-US" dirty="0" smtClean="0"/>
              <a:t>locks </a:t>
            </a:r>
            <a:r>
              <a:rPr lang="en-US" dirty="0"/>
              <a:t>with a bolt into the doorjamb;  and</a:t>
            </a:r>
          </a:p>
          <a:p>
            <a:pPr lvl="2"/>
            <a:r>
              <a:rPr lang="en-US" dirty="0" smtClean="0"/>
              <a:t>is </a:t>
            </a:r>
            <a:r>
              <a:rPr lang="en-US" dirty="0"/>
              <a:t>operated from the exterior by a key, card, or combination and from the interior by a knob or lever without a key, card, or combination;  or</a:t>
            </a:r>
          </a:p>
          <a:p>
            <a:pPr lvl="1"/>
            <a:r>
              <a:rPr lang="en-US" dirty="0" smtClean="0"/>
              <a:t>a </a:t>
            </a:r>
            <a:r>
              <a:rPr lang="en-US" dirty="0"/>
              <a:t>doorknob lock that contains a bolt with at least a one-inch throw.</a:t>
            </a:r>
          </a:p>
          <a:p>
            <a:endParaRPr lang="en-US" dirty="0"/>
          </a:p>
        </p:txBody>
      </p:sp>
      <p:pic>
        <p:nvPicPr>
          <p:cNvPr id="3074" name="Picture 2" descr="C:\Users\alee\AppData\Local\Microsoft\Windows\Temporary Internet Files\Content.IE5\6G1348X6\q8hIw[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500263" y="3363402"/>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lee\AppData\Local\Microsoft\Windows\Temporary Internet Files\Content.IE5\WFD7I5EA\240px-Kwikset_SmartKey_cylinder_silve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4117" y="3363402"/>
            <a:ext cx="1924550" cy="19004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500262" y="5408213"/>
            <a:ext cx="2019631" cy="369332"/>
          </a:xfrm>
          <a:prstGeom prst="rect">
            <a:avLst/>
          </a:prstGeom>
          <a:noFill/>
        </p:spPr>
        <p:txBody>
          <a:bodyPr wrap="square" rtlCol="0">
            <a:spAutoFit/>
          </a:bodyPr>
          <a:lstStyle/>
          <a:p>
            <a:r>
              <a:rPr lang="en-US" dirty="0" smtClean="0"/>
              <a:t>Interior</a:t>
            </a:r>
            <a:endParaRPr lang="en-US" dirty="0"/>
          </a:p>
        </p:txBody>
      </p:sp>
      <p:sp>
        <p:nvSpPr>
          <p:cNvPr id="8" name="TextBox 7"/>
          <p:cNvSpPr txBox="1"/>
          <p:nvPr/>
        </p:nvSpPr>
        <p:spPr>
          <a:xfrm>
            <a:off x="5804117" y="5408213"/>
            <a:ext cx="2019631" cy="369332"/>
          </a:xfrm>
          <a:prstGeom prst="rect">
            <a:avLst/>
          </a:prstGeom>
          <a:noFill/>
        </p:spPr>
        <p:txBody>
          <a:bodyPr wrap="square" rtlCol="0">
            <a:spAutoFit/>
          </a:bodyPr>
          <a:lstStyle/>
          <a:p>
            <a:r>
              <a:rPr lang="en-US" dirty="0" smtClean="0"/>
              <a:t>Exterior</a:t>
            </a:r>
            <a:endParaRPr lang="en-US" dirty="0"/>
          </a:p>
        </p:txBody>
      </p:sp>
    </p:spTree>
    <p:extLst>
      <p:ext uri="{BB962C8B-B14F-4D97-AF65-F5344CB8AC3E}">
        <p14:creationId xmlns:p14="http://schemas.microsoft.com/office/powerpoint/2010/main" val="1457475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A “keyless bolting device” is a door lock not in the doorknob that locks:</a:t>
            </a:r>
          </a:p>
          <a:p>
            <a:pPr marL="800100" lvl="1" indent="-342900">
              <a:buFont typeface="+mj-lt"/>
              <a:buAutoNum type="arabicPeriod"/>
            </a:pPr>
            <a:r>
              <a:rPr lang="en-US" dirty="0" smtClean="0"/>
              <a:t>with </a:t>
            </a:r>
            <a:r>
              <a:rPr lang="en-US" dirty="0"/>
              <a:t>a bolt into a strike plate screwed into the portion of the doorjamb surface that faces the edge of the door when the door is closed or into a metal doorjamb that serves as the strike plate, operable only by knob or lever from the door's interior and not in any manner from the door's exterior, and that is commonly known as a keyless </a:t>
            </a:r>
            <a:r>
              <a:rPr lang="en-US" dirty="0" smtClean="0"/>
              <a:t>dead bolt</a:t>
            </a:r>
            <a:r>
              <a:rPr lang="en-US" dirty="0"/>
              <a:t>;</a:t>
            </a:r>
          </a:p>
          <a:p>
            <a:endParaRPr lang="en-US" dirty="0"/>
          </a:p>
        </p:txBody>
      </p:sp>
      <p:pic>
        <p:nvPicPr>
          <p:cNvPr id="4098" name="Picture 2" descr="C:\Users\alee\AppData\Local\Microsoft\Windows\Temporary Internet Files\Content.IE5\6G1348X6\q8hIw[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301706" y="3569694"/>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504166" y="5591093"/>
            <a:ext cx="3641699" cy="369332"/>
          </a:xfrm>
          <a:prstGeom prst="rect">
            <a:avLst/>
          </a:prstGeom>
          <a:noFill/>
        </p:spPr>
        <p:txBody>
          <a:bodyPr wrap="square" rtlCol="0">
            <a:spAutoFit/>
          </a:bodyPr>
          <a:lstStyle/>
          <a:p>
            <a:r>
              <a:rPr lang="en-US" dirty="0" smtClean="0"/>
              <a:t>Interior (nothing on the exterior)</a:t>
            </a:r>
            <a:endParaRPr lang="en-US" dirty="0"/>
          </a:p>
        </p:txBody>
      </p:sp>
    </p:spTree>
    <p:extLst>
      <p:ext uri="{BB962C8B-B14F-4D97-AF65-F5344CB8AC3E}">
        <p14:creationId xmlns:p14="http://schemas.microsoft.com/office/powerpoint/2010/main" val="729357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sz="half" idx="1"/>
          </p:nvPr>
        </p:nvSpPr>
        <p:spPr>
          <a:xfrm>
            <a:off x="5120878" y="803187"/>
            <a:ext cx="6546189" cy="4666280"/>
          </a:xfrm>
        </p:spPr>
        <p:txBody>
          <a:bodyPr>
            <a:normAutofit fontScale="92500" lnSpcReduction="20000"/>
          </a:bodyPr>
          <a:lstStyle/>
          <a:p>
            <a:r>
              <a:rPr lang="en-US" dirty="0"/>
              <a:t>A “keyless bolting device” is a door lock not in the doorknob that locks:</a:t>
            </a:r>
          </a:p>
          <a:p>
            <a:pPr marL="342900" indent="-342900">
              <a:buFont typeface="+mj-lt"/>
              <a:buAutoNum type="arabicPeriod" startAt="2"/>
            </a:pPr>
            <a:r>
              <a:rPr lang="en-US" dirty="0" smtClean="0"/>
              <a:t>by </a:t>
            </a:r>
            <a:r>
              <a:rPr lang="en-US" dirty="0"/>
              <a:t>a drop bolt system operated by placing a central metal plate over a metal doorjamb restraint that protrudes from the doorjamb and that is affixed to the doorjamb frame by means of three case-hardened screws at least three inches in length. One-half of the central plate must overlap the interior surface of the door and the other half of the central plate must overlap the doorjamb when the plate is placed over the doorjamb restraint. The drop bolt system must prevent the door from being opened unless the central plate is lifted off of the doorjamb restraint by a person who is on the interior side of the door.</a:t>
            </a:r>
          </a:p>
          <a:p>
            <a:pPr marL="457200" lvl="1" indent="0">
              <a:buNone/>
            </a:pPr>
            <a:r>
              <a:rPr lang="en-US" dirty="0"/>
              <a:t>The term "keyless bolting device" does not include a chain latch, flip latch, surface-mounted slide bolt, mortise door bolt, surface-mounted barrel bolt, surface-mounted swing bar door guard, spring-loaded </a:t>
            </a:r>
            <a:r>
              <a:rPr lang="en-US" dirty="0" err="1"/>
              <a:t>nightlatch</a:t>
            </a:r>
            <a:r>
              <a:rPr lang="en-US" dirty="0"/>
              <a:t>, foot bolt, or other lock or latch; or</a:t>
            </a:r>
          </a:p>
          <a:p>
            <a:endParaRPr lang="en-US" dirty="0"/>
          </a:p>
        </p:txBody>
      </p:sp>
    </p:spTree>
    <p:extLst>
      <p:ext uri="{BB962C8B-B14F-4D97-AF65-F5344CB8AC3E}">
        <p14:creationId xmlns:p14="http://schemas.microsoft.com/office/powerpoint/2010/main" val="2965864150"/>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xmlns=""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Atlas</Template>
  <TotalTime>1006</TotalTime>
  <Words>5440</Words>
  <Application>Microsoft Office PowerPoint</Application>
  <PresentationFormat>Custom</PresentationFormat>
  <Paragraphs>406</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Atlas</vt:lpstr>
      <vt:lpstr>Property Management Webinar - The Keys to Security Devices</vt:lpstr>
      <vt:lpstr>Outline</vt:lpstr>
      <vt:lpstr>Introduction</vt:lpstr>
      <vt:lpstr>Definitions</vt:lpstr>
      <vt:lpstr>Definitions</vt:lpstr>
      <vt:lpstr>Definitions</vt:lpstr>
      <vt:lpstr>Definitions</vt:lpstr>
      <vt:lpstr>Definitions</vt:lpstr>
      <vt:lpstr>Definitions</vt:lpstr>
      <vt:lpstr>Defintions</vt:lpstr>
      <vt:lpstr>Definitions</vt:lpstr>
      <vt:lpstr>Definitions</vt:lpstr>
      <vt:lpstr>Definitions</vt:lpstr>
      <vt:lpstr>Definitions</vt:lpstr>
      <vt:lpstr>Definitions</vt:lpstr>
      <vt:lpstr>Application</vt:lpstr>
      <vt:lpstr>Requirements</vt:lpstr>
      <vt:lpstr>Requirements</vt:lpstr>
      <vt:lpstr>Requirements</vt:lpstr>
      <vt:lpstr>Requirements</vt:lpstr>
      <vt:lpstr>Requirements</vt:lpstr>
      <vt:lpstr>Requirements</vt:lpstr>
      <vt:lpstr>Requirements</vt:lpstr>
      <vt:lpstr>Requirements</vt:lpstr>
      <vt:lpstr>Requirements</vt:lpstr>
      <vt:lpstr>Requirements</vt:lpstr>
      <vt:lpstr>Requirements</vt:lpstr>
      <vt:lpstr>Requirements</vt:lpstr>
      <vt:lpstr>Requirements</vt:lpstr>
      <vt:lpstr>Requirements</vt:lpstr>
      <vt:lpstr>Requirements</vt:lpstr>
      <vt:lpstr>Requirements</vt:lpstr>
      <vt:lpstr>Requirements</vt:lpstr>
      <vt:lpstr>Requirements</vt:lpstr>
      <vt:lpstr>Requirements</vt:lpstr>
      <vt:lpstr>Requirements</vt:lpstr>
      <vt:lpstr>Requirements</vt:lpstr>
      <vt:lpstr>Requirements</vt:lpstr>
      <vt:lpstr>Requirements</vt:lpstr>
      <vt:lpstr>Tenant’s Remedies</vt:lpstr>
      <vt:lpstr>Tenant’s Remedies</vt:lpstr>
      <vt:lpstr>Tenant’s Remedies</vt:lpstr>
      <vt:lpstr>Tenant’s Remedies</vt:lpstr>
      <vt:lpstr>Tenant’s Remedies</vt:lpstr>
      <vt:lpstr>Tenant’s Remedies</vt:lpstr>
      <vt:lpstr>Tenant’s Remedies</vt:lpstr>
      <vt:lpstr>Landlord’s Defense</vt:lpstr>
      <vt:lpstr>Landlord’s Defense</vt:lpstr>
      <vt:lpstr>Property Manager’s Defense</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 Lee</dc:creator>
  <cp:lastModifiedBy>Abby Lee</cp:lastModifiedBy>
  <cp:revision>57</cp:revision>
  <cp:lastPrinted>2018-12-10T21:41:30Z</cp:lastPrinted>
  <dcterms:created xsi:type="dcterms:W3CDTF">2017-04-12T06:43:19Z</dcterms:created>
  <dcterms:modified xsi:type="dcterms:W3CDTF">2018-12-11T20:57:54Z</dcterms:modified>
</cp:coreProperties>
</file>