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61" r:id="rId3"/>
    <p:sldId id="265" r:id="rId4"/>
    <p:sldId id="260" r:id="rId5"/>
    <p:sldId id="333" r:id="rId6"/>
    <p:sldId id="334" r:id="rId7"/>
    <p:sldId id="376" r:id="rId8"/>
    <p:sldId id="268" r:id="rId9"/>
    <p:sldId id="338" r:id="rId10"/>
    <p:sldId id="357" r:id="rId11"/>
    <p:sldId id="365" r:id="rId12"/>
    <p:sldId id="279" r:id="rId13"/>
    <p:sldId id="259" r:id="rId14"/>
    <p:sldId id="297" r:id="rId15"/>
    <p:sldId id="384" r:id="rId16"/>
    <p:sldId id="385" r:id="rId17"/>
    <p:sldId id="324" r:id="rId18"/>
    <p:sldId id="325" r:id="rId19"/>
    <p:sldId id="346" r:id="rId20"/>
    <p:sldId id="344" r:id="rId21"/>
    <p:sldId id="378" r:id="rId22"/>
    <p:sldId id="377" r:id="rId23"/>
    <p:sldId id="379" r:id="rId24"/>
    <p:sldId id="348" r:id="rId25"/>
    <p:sldId id="352" r:id="rId26"/>
    <p:sldId id="351" r:id="rId27"/>
    <p:sldId id="327" r:id="rId28"/>
    <p:sldId id="328" r:id="rId29"/>
    <p:sldId id="281" r:id="rId30"/>
    <p:sldId id="283" r:id="rId31"/>
    <p:sldId id="282" r:id="rId32"/>
    <p:sldId id="380" r:id="rId33"/>
    <p:sldId id="342" r:id="rId34"/>
    <p:sldId id="287" r:id="rId35"/>
    <p:sldId id="359" r:id="rId36"/>
    <p:sldId id="278" r:id="rId37"/>
    <p:sldId id="364" r:id="rId3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>
      <p:cViewPr varScale="1">
        <p:scale>
          <a:sx n="120" d="100"/>
          <a:sy n="120" d="100"/>
        </p:scale>
        <p:origin x="15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5F8949A-EDB2-4B10-9122-947BD56E74F9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6CB75B9-5251-4786-8C19-A596CDA70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949A-EDB2-4B10-9122-947BD56E74F9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75B9-5251-4786-8C19-A596CDA70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949A-EDB2-4B10-9122-947BD56E74F9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75B9-5251-4786-8C19-A596CDA70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949A-EDB2-4B10-9122-947BD56E74F9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75B9-5251-4786-8C19-A596CDA70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949A-EDB2-4B10-9122-947BD56E74F9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75B9-5251-4786-8C19-A596CDA70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949A-EDB2-4B10-9122-947BD56E74F9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75B9-5251-4786-8C19-A596CDA70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949A-EDB2-4B10-9122-947BD56E74F9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75B9-5251-4786-8C19-A596CDA70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949A-EDB2-4B10-9122-947BD56E74F9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75B9-5251-4786-8C19-A596CDA70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949A-EDB2-4B10-9122-947BD56E74F9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75B9-5251-4786-8C19-A596CDA70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5F8949A-EDB2-4B10-9122-947BD56E74F9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75B9-5251-4786-8C19-A596CDA70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5F8949A-EDB2-4B10-9122-947BD56E74F9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6CB75B9-5251-4786-8C19-A596CDA708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5F8949A-EDB2-4B10-9122-947BD56E74F9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6CB75B9-5251-4786-8C19-A596CDA70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69.89.177.210/quarantine/manageuser?tkn=ZW1tYXT04eNNordr9CjJf1ZiuXgRQnMdYQGmnob39jY3/95N&amp;action=viewibx" TargetMode="External"/><Relationship Id="rId2" Type="http://schemas.openxmlformats.org/officeDocument/2006/relationships/hyperlink" Target="mailto:barney@preferredguardian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Barney@Preferredguardian.com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PGI%20NEWSLETTER\BS%20PPoint%20-%20Webinar\dog_barking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“Property Management – Avoid Getting Sued….and hacked”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Presented by</a:t>
            </a:r>
          </a:p>
          <a:p>
            <a:r>
              <a:rPr lang="en-US" dirty="0"/>
              <a:t>Barney Schwartz</a:t>
            </a:r>
          </a:p>
          <a:p>
            <a:r>
              <a:rPr lang="en-US" dirty="0"/>
              <a:t>CEO </a:t>
            </a:r>
          </a:p>
          <a:p>
            <a:r>
              <a:rPr lang="en-US" dirty="0"/>
              <a:t>Preferred Guardian Insurance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Common Types of Claims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Property Maintenance</a:t>
            </a:r>
          </a:p>
          <a:p>
            <a:pPr lvl="1"/>
            <a:r>
              <a:rPr lang="en-US" dirty="0"/>
              <a:t>Timely handling of repairs</a:t>
            </a:r>
          </a:p>
          <a:p>
            <a:pPr lvl="1"/>
            <a:r>
              <a:rPr lang="en-US" dirty="0"/>
              <a:t>Failure to perform repairs</a:t>
            </a:r>
          </a:p>
          <a:p>
            <a:pPr lvl="1"/>
            <a:r>
              <a:rPr lang="en-US" dirty="0"/>
              <a:t>Misrepresentation of Zoning</a:t>
            </a:r>
          </a:p>
          <a:p>
            <a:pPr lvl="1"/>
            <a:r>
              <a:rPr lang="en-US" dirty="0"/>
              <a:t>Permission to Rent</a:t>
            </a:r>
          </a:p>
          <a:p>
            <a:r>
              <a:rPr lang="en-US" dirty="0"/>
              <a:t>Management of Tenant Selection</a:t>
            </a:r>
          </a:p>
          <a:p>
            <a:pPr lvl="1"/>
            <a:r>
              <a:rPr lang="en-US" dirty="0"/>
              <a:t>Screening</a:t>
            </a:r>
          </a:p>
          <a:p>
            <a:pPr lvl="1"/>
            <a:r>
              <a:rPr lang="en-US" dirty="0"/>
              <a:t>Failure to locate Renters</a:t>
            </a:r>
          </a:p>
          <a:p>
            <a:pPr lvl="1"/>
            <a:r>
              <a:rPr lang="en-US" dirty="0"/>
              <a:t>Background checks</a:t>
            </a:r>
          </a:p>
          <a:p>
            <a:pPr lvl="1"/>
            <a:r>
              <a:rPr lang="en-US" dirty="0"/>
              <a:t>Handling and collection/return of deposits</a:t>
            </a:r>
          </a:p>
          <a:p>
            <a:pPr lvl="1"/>
            <a:r>
              <a:rPr lang="en-US" dirty="0"/>
              <a:t>Failure to maintain accurate rent receipts and records</a:t>
            </a:r>
          </a:p>
          <a:p>
            <a:pPr lvl="1"/>
            <a:r>
              <a:rPr lang="en-US" dirty="0"/>
              <a:t>Discrimination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Legal Advice</a:t>
            </a:r>
          </a:p>
          <a:p>
            <a:r>
              <a:rPr lang="en-US" dirty="0"/>
              <a:t>General Contractor</a:t>
            </a:r>
          </a:p>
          <a:p>
            <a:r>
              <a:rPr lang="en-US" dirty="0"/>
              <a:t>Business Broker</a:t>
            </a:r>
          </a:p>
          <a:p>
            <a:r>
              <a:rPr lang="en-US" dirty="0"/>
              <a:t>Residential Property Management, its your call</a:t>
            </a:r>
          </a:p>
          <a:p>
            <a:endParaRPr lang="en-US" dirty="0"/>
          </a:p>
          <a:p>
            <a:pPr>
              <a:buNone/>
            </a:pPr>
            <a:r>
              <a:rPr lang="en-US" i="1" dirty="0"/>
              <a:t>“Force the client to make decisions”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what you do best!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Agent owned is typically defined as 10% or greater ownership</a:t>
            </a:r>
          </a:p>
          <a:p>
            <a:r>
              <a:rPr lang="en-US" dirty="0"/>
              <a:t>Most Insurance Companies will not provide coverage for Agent Owned Property Management</a:t>
            </a:r>
          </a:p>
          <a:p>
            <a:r>
              <a:rPr lang="en-US" dirty="0"/>
              <a:t>Most litigation is between Property Manager and the Landlord and with agent owned they would be suing themselves in most cases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 Owned Properties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Insured</a:t>
            </a:r>
          </a:p>
          <a:p>
            <a:pPr lvl="1"/>
            <a:r>
              <a:rPr lang="en-US" dirty="0"/>
              <a:t>General Liability</a:t>
            </a:r>
          </a:p>
          <a:p>
            <a:pPr lvl="1"/>
            <a:r>
              <a:rPr lang="en-US" dirty="0"/>
              <a:t>Workers Compensation</a:t>
            </a:r>
          </a:p>
          <a:p>
            <a:pPr lvl="1"/>
            <a:r>
              <a:rPr lang="en-US" dirty="0"/>
              <a:t>Bonded</a:t>
            </a:r>
          </a:p>
          <a:p>
            <a:r>
              <a:rPr lang="en-US" dirty="0"/>
              <a:t>Background Checked</a:t>
            </a:r>
          </a:p>
          <a:p>
            <a:r>
              <a:rPr lang="en-US" dirty="0"/>
              <a:t>Maintain Great Records</a:t>
            </a:r>
          </a:p>
          <a:p>
            <a:pPr lvl="1"/>
            <a:r>
              <a:rPr lang="en-US" dirty="0"/>
              <a:t>Repairs</a:t>
            </a:r>
          </a:p>
          <a:p>
            <a:pPr lvl="1"/>
            <a:r>
              <a:rPr lang="en-US" dirty="0"/>
              <a:t>Warranty</a:t>
            </a:r>
          </a:p>
          <a:p>
            <a:r>
              <a:rPr lang="en-US" dirty="0"/>
              <a:t>Avoid saying “things have been repaired.”  Provide receipts</a:t>
            </a:r>
          </a:p>
          <a:p>
            <a:pPr>
              <a:buNone/>
            </a:pPr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Contractor Management and Selection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confirm that you have received</a:t>
            </a:r>
          </a:p>
          <a:p>
            <a:r>
              <a:rPr lang="en-US" dirty="0"/>
              <a:t>Create the information hub (online)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Social Media</a:t>
            </a:r>
          </a:p>
          <a:p>
            <a:pPr lvl="1"/>
            <a:r>
              <a:rPr lang="en-US" dirty="0"/>
              <a:t>Email</a:t>
            </a:r>
          </a:p>
          <a:p>
            <a:pPr lvl="1"/>
            <a:r>
              <a:rPr lang="en-US" dirty="0"/>
              <a:t>Mail</a:t>
            </a:r>
          </a:p>
          <a:p>
            <a:pPr lvl="1"/>
            <a:r>
              <a:rPr lang="en-US" dirty="0"/>
              <a:t>Voicemail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Confirm and Store Info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4476AB-AC0F-4780-A515-0A896B118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73" y="1261336"/>
            <a:ext cx="2545853" cy="452596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C72913C-9ADD-4566-A326-CDB81149F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Forwarding Text Message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1A1655-6CBB-4424-A46D-22B5C38FCA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44108"/>
            <a:ext cx="2590800" cy="460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06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B7E398-0F1E-4C1D-A711-B42C5208D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073" y="1481138"/>
            <a:ext cx="2545853" cy="452596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2619760-C500-43BB-B46A-2BEBF4BFD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Fowarding</a:t>
            </a:r>
            <a:r>
              <a:rPr lang="en-US" dirty="0"/>
              <a:t> Voicemail to Email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AFDEA1-211D-4109-99C2-12CB4F042E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38178"/>
            <a:ext cx="2228850" cy="456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38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i="1" dirty="0"/>
              <a:t>“The Hack”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 Scenario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Password was discovered on a Gmail Account</a:t>
            </a:r>
          </a:p>
          <a:p>
            <a:r>
              <a:rPr lang="en-US" dirty="0"/>
              <a:t>Password was changed</a:t>
            </a:r>
          </a:p>
          <a:p>
            <a:r>
              <a:rPr lang="en-US" dirty="0"/>
              <a:t>Hacker read through email looking for cash buyers</a:t>
            </a:r>
          </a:p>
          <a:p>
            <a:r>
              <a:rPr lang="en-US" dirty="0"/>
              <a:t>Sent the Cash Buyer wiring instructions to fictitious account</a:t>
            </a:r>
          </a:p>
          <a:p>
            <a:r>
              <a:rPr lang="en-US" dirty="0"/>
              <a:t>$50,000 wired and in 20 minutes dispersed into 15 international bank accounts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Hack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/>
              <a:t>Be aware of Phishing Schemes</a:t>
            </a:r>
          </a:p>
          <a:p>
            <a:pPr lvl="1"/>
            <a:r>
              <a:rPr lang="en-US" dirty="0"/>
              <a:t>Comes from someone you know.</a:t>
            </a:r>
          </a:p>
          <a:p>
            <a:pPr lvl="1"/>
            <a:r>
              <a:rPr lang="en-US" dirty="0"/>
              <a:t>Comes from someone who has sent you an email before.</a:t>
            </a:r>
          </a:p>
          <a:p>
            <a:pPr lvl="1"/>
            <a:r>
              <a:rPr lang="en-US" dirty="0"/>
              <a:t>Is something you were expecting.</a:t>
            </a:r>
          </a:p>
          <a:p>
            <a:pPr lvl="1"/>
            <a:r>
              <a:rPr lang="en-US" dirty="0"/>
              <a:t>Does not look odd, but has hidden misspelling or characters.</a:t>
            </a:r>
          </a:p>
          <a:p>
            <a:pPr lvl="1"/>
            <a:r>
              <a:rPr lang="en-US" b="1" dirty="0"/>
              <a:t>From </a:t>
            </a:r>
            <a:r>
              <a:rPr lang="en-US" b="1" dirty="0" err="1"/>
              <a:t>Z!llow</a:t>
            </a:r>
            <a:r>
              <a:rPr lang="en-US" b="1" dirty="0"/>
              <a:t> </a:t>
            </a:r>
            <a:r>
              <a:rPr lang="en-US" b="1" dirty="0">
                <a:hlinkClick r:id="rId2"/>
              </a:rPr>
              <a:t>barney@preferredguardian.com</a:t>
            </a:r>
            <a:endParaRPr lang="en-US" b="1" dirty="0"/>
          </a:p>
          <a:p>
            <a:pPr lvl="3"/>
            <a:r>
              <a:rPr lang="en-US" b="1" dirty="0">
                <a:hlinkClick r:id="rId3"/>
              </a:rPr>
              <a:t>Click Here for your Real Estate Referral.</a:t>
            </a:r>
            <a:r>
              <a:rPr lang="en-US" b="1" dirty="0"/>
              <a:t> </a:t>
            </a:r>
          </a:p>
          <a:p>
            <a:pPr lvl="3"/>
            <a:endParaRPr lang="en-US" dirty="0"/>
          </a:p>
          <a:p>
            <a:r>
              <a:rPr lang="en-US" dirty="0"/>
              <a:t>How to Address</a:t>
            </a:r>
          </a:p>
          <a:p>
            <a:pPr lvl="2"/>
            <a:r>
              <a:rPr lang="en-US" dirty="0"/>
              <a:t>Hit reply and ask, did you mean to send this email?</a:t>
            </a:r>
          </a:p>
          <a:p>
            <a:pPr lvl="2"/>
            <a:r>
              <a:rPr lang="en-US" dirty="0"/>
              <a:t>Hover mouse over the link</a:t>
            </a:r>
          </a:p>
          <a:p>
            <a:pPr lvl="2"/>
            <a:r>
              <a:rPr lang="en-US" dirty="0"/>
              <a:t>Look at sender carefully – Zillow vs. </a:t>
            </a:r>
            <a:r>
              <a:rPr lang="en-US" dirty="0" err="1"/>
              <a:t>Z!llow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Phishing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common type of claims and ways to avoid being sued</a:t>
            </a:r>
          </a:p>
          <a:p>
            <a:r>
              <a:rPr lang="en-US" dirty="0"/>
              <a:t>E&amp;O Insurance vs General Liability Insurance</a:t>
            </a:r>
          </a:p>
          <a:p>
            <a:r>
              <a:rPr lang="en-US" dirty="0"/>
              <a:t>How to protect your email from getting hacked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will learn?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Theft of Client Personal Information</a:t>
            </a:r>
          </a:p>
          <a:p>
            <a:pPr lvl="1"/>
            <a:r>
              <a:rPr lang="en-US" dirty="0"/>
              <a:t>PII – As little as two pieces of info</a:t>
            </a:r>
          </a:p>
          <a:p>
            <a:pPr lvl="2"/>
            <a:r>
              <a:rPr lang="en-US" dirty="0"/>
              <a:t>Name</a:t>
            </a:r>
          </a:p>
          <a:p>
            <a:pPr lvl="2"/>
            <a:r>
              <a:rPr lang="en-US" dirty="0"/>
              <a:t>Date of Birth</a:t>
            </a:r>
          </a:p>
          <a:p>
            <a:pPr lvl="2"/>
            <a:r>
              <a:rPr lang="en-US" dirty="0"/>
              <a:t>SS#, Drivers License Number</a:t>
            </a:r>
          </a:p>
          <a:p>
            <a:r>
              <a:rPr lang="en-US" dirty="0"/>
              <a:t>Encrypting Information on your computer – Ransom Virus</a:t>
            </a:r>
          </a:p>
          <a:p>
            <a:r>
              <a:rPr lang="en-US" dirty="0"/>
              <a:t>Locking up your computer – Down Time</a:t>
            </a:r>
          </a:p>
          <a:p>
            <a:r>
              <a:rPr lang="en-US" dirty="0">
                <a:solidFill>
                  <a:srgbClr val="FF0000"/>
                </a:solidFill>
              </a:rPr>
              <a:t>Hacking into Email and providing wiring instructions to Cash Buyers or Renters</a:t>
            </a:r>
          </a:p>
          <a:p>
            <a:r>
              <a:rPr lang="en-US" dirty="0"/>
              <a:t>Hack into a Landlord Computer and change wiring instructions - confirm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Cyber Crimes Impact a Property Manager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74D969-A03A-48F1-A3A1-7C321E05D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 1/3 of all Cyber claims happen to companies under 100 people</a:t>
            </a:r>
          </a:p>
          <a:p>
            <a:r>
              <a:rPr lang="en-US" dirty="0"/>
              <a:t>Need to determine who was impacted</a:t>
            </a:r>
          </a:p>
          <a:p>
            <a:r>
              <a:rPr lang="en-US" dirty="0"/>
              <a:t>Hiring of Computer Forensics</a:t>
            </a:r>
          </a:p>
          <a:p>
            <a:r>
              <a:rPr lang="en-US" dirty="0"/>
              <a:t>Offer Credit Monitoring for 1-2 years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99E35C-F49A-4996-8D4D-AE8738A6F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Theft of Client Information	</a:t>
            </a:r>
          </a:p>
        </p:txBody>
      </p:sp>
    </p:spTree>
    <p:extLst>
      <p:ext uri="{BB962C8B-B14F-4D97-AF65-F5344CB8AC3E}">
        <p14:creationId xmlns:p14="http://schemas.microsoft.com/office/powerpoint/2010/main" val="888604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E2F528-EDEA-4193-9F8C-F8FF6B057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/>
              <a:t>Word, Excel, PDF’s look like below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Files are converted back after paying a Ransom</a:t>
            </a:r>
          </a:p>
          <a:p>
            <a:r>
              <a:rPr lang="en-US" dirty="0"/>
              <a:t>Was a tracking device left on computer?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8B4FE9-FF68-4B84-B1A7-CC8333EAE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Ransom Virus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B01691-0D23-4527-B20D-6083E855F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57400"/>
            <a:ext cx="2457450" cy="203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63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46351A-CDE7-4844-9A9C-85202C057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Fast App – Free App</a:t>
            </a:r>
          </a:p>
          <a:p>
            <a:r>
              <a:rPr lang="en-US" dirty="0"/>
              <a:t>Stores Passwords with a single password</a:t>
            </a:r>
          </a:p>
          <a:p>
            <a:r>
              <a:rPr lang="en-US" dirty="0"/>
              <a:t>Lose your computer and login to shut down stored passwords</a:t>
            </a:r>
          </a:p>
          <a:p>
            <a:r>
              <a:rPr lang="en-US" dirty="0"/>
              <a:t>Double Authenticates Access to stored Password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E9B524-65CC-4614-A3B3-5C165D82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	</a:t>
            </a:r>
          </a:p>
        </p:txBody>
      </p:sp>
    </p:spTree>
    <p:extLst>
      <p:ext uri="{BB962C8B-B14F-4D97-AF65-F5344CB8AC3E}">
        <p14:creationId xmlns:p14="http://schemas.microsoft.com/office/powerpoint/2010/main" val="4003817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Gmail/Hotmail/Yahoo</a:t>
            </a:r>
          </a:p>
          <a:p>
            <a:pPr lvl="1"/>
            <a:r>
              <a:rPr lang="en-US" dirty="0"/>
              <a:t>Add your phone number under Security Checkup</a:t>
            </a:r>
          </a:p>
          <a:p>
            <a:pPr lvl="1"/>
            <a:r>
              <a:rPr lang="en-US" dirty="0"/>
              <a:t>Signing into Google, 2 step verification</a:t>
            </a:r>
          </a:p>
          <a:p>
            <a:pPr lvl="1"/>
            <a:r>
              <a:rPr lang="en-US" dirty="0"/>
              <a:t>Add Text Message or Phone Call.  </a:t>
            </a:r>
          </a:p>
          <a:p>
            <a:pPr lvl="1"/>
            <a:r>
              <a:rPr lang="en-US" dirty="0"/>
              <a:t>Yahoo Hotmail and Facebook have this as well </a:t>
            </a:r>
          </a:p>
          <a:p>
            <a:r>
              <a:rPr lang="en-US" dirty="0"/>
              <a:t>Facebook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Authentication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98164" y="1481138"/>
            <a:ext cx="25476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Phone for Hotspot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not click on links that will allow password capture</a:t>
            </a:r>
          </a:p>
          <a:p>
            <a:r>
              <a:rPr lang="en-US" dirty="0"/>
              <a:t>Password System – Last Pass?</a:t>
            </a:r>
          </a:p>
          <a:p>
            <a:r>
              <a:rPr lang="en-US" dirty="0"/>
              <a:t>Password Complexity with Cell Phone Verification</a:t>
            </a:r>
          </a:p>
          <a:p>
            <a:r>
              <a:rPr lang="en-US" dirty="0"/>
              <a:t>Do not use public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Preventative Methods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 Central Hub</a:t>
            </a:r>
          </a:p>
          <a:p>
            <a:pPr lvl="1"/>
            <a:r>
              <a:rPr lang="en-US" dirty="0" err="1"/>
              <a:t>Dropbox</a:t>
            </a:r>
            <a:r>
              <a:rPr lang="en-US" dirty="0"/>
              <a:t> – 2GB Free</a:t>
            </a:r>
          </a:p>
          <a:p>
            <a:pPr lvl="1"/>
            <a:r>
              <a:rPr lang="en-US" dirty="0"/>
              <a:t>Google Drive – 5GB Free</a:t>
            </a:r>
          </a:p>
          <a:p>
            <a:pPr lvl="1"/>
            <a:r>
              <a:rPr lang="en-US" dirty="0" err="1"/>
              <a:t>Icloud</a:t>
            </a:r>
            <a:r>
              <a:rPr lang="en-US" dirty="0"/>
              <a:t> – 5GB Free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 Records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 Up Data</a:t>
            </a:r>
          </a:p>
          <a:p>
            <a:pPr lvl="1"/>
            <a:r>
              <a:rPr lang="en-US" dirty="0" err="1"/>
              <a:t>Mozy</a:t>
            </a:r>
            <a:endParaRPr lang="en-US" dirty="0"/>
          </a:p>
          <a:p>
            <a:pPr lvl="2"/>
            <a:r>
              <a:rPr lang="en-US" dirty="0"/>
              <a:t>50gb   $5.99</a:t>
            </a:r>
          </a:p>
          <a:p>
            <a:pPr lvl="2"/>
            <a:r>
              <a:rPr lang="en-US" dirty="0"/>
              <a:t>125gb $9.99</a:t>
            </a:r>
          </a:p>
          <a:p>
            <a:pPr lvl="1"/>
            <a:r>
              <a:rPr lang="en-US" dirty="0" err="1"/>
              <a:t>Carbonite</a:t>
            </a:r>
            <a:endParaRPr lang="en-US" dirty="0"/>
          </a:p>
          <a:p>
            <a:pPr lvl="2"/>
            <a:r>
              <a:rPr lang="en-US" dirty="0"/>
              <a:t>$69yr Unlimited</a:t>
            </a:r>
          </a:p>
          <a:p>
            <a:pPr lvl="2"/>
            <a:r>
              <a:rPr lang="en-US" dirty="0"/>
              <a:t>$99 with Mirror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Backup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Selection Form</a:t>
            </a:r>
          </a:p>
          <a:p>
            <a:pPr lvl="1"/>
            <a:r>
              <a:rPr lang="en-US" dirty="0"/>
              <a:t>Names and Numbers of Previous Landlords</a:t>
            </a:r>
          </a:p>
          <a:p>
            <a:pPr lvl="1"/>
            <a:r>
              <a:rPr lang="en-US" dirty="0"/>
              <a:t>Monthly Income Requirements</a:t>
            </a:r>
          </a:p>
          <a:p>
            <a:pPr lvl="1"/>
            <a:r>
              <a:rPr lang="en-US" dirty="0"/>
              <a:t>Deposit within 24hrs</a:t>
            </a:r>
          </a:p>
          <a:p>
            <a:pPr lvl="1"/>
            <a:r>
              <a:rPr lang="en-US" dirty="0"/>
              <a:t>Credit and Criminal Reports Obtained</a:t>
            </a:r>
          </a:p>
          <a:p>
            <a:pPr lvl="1"/>
            <a:r>
              <a:rPr lang="en-US" dirty="0"/>
              <a:t>Pet Requirements (Excluded Breeds)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Tenant Selection Criteria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Who</a:t>
            </a:r>
          </a:p>
          <a:p>
            <a:pPr lvl="1"/>
            <a:r>
              <a:rPr lang="en-US" dirty="0"/>
              <a:t>Owner or Partner</a:t>
            </a:r>
          </a:p>
          <a:p>
            <a:pPr lvl="1"/>
            <a:r>
              <a:rPr lang="en-US" dirty="0"/>
              <a:t>An Employee</a:t>
            </a:r>
          </a:p>
          <a:p>
            <a:pPr lvl="1"/>
            <a:r>
              <a:rPr lang="en-US" dirty="0"/>
              <a:t>An Independent Contractor</a:t>
            </a:r>
          </a:p>
          <a:p>
            <a:r>
              <a:rPr lang="en-US" dirty="0"/>
              <a:t>What Occupations</a:t>
            </a:r>
          </a:p>
          <a:p>
            <a:pPr lvl="1"/>
            <a:r>
              <a:rPr lang="en-US" dirty="0"/>
              <a:t>Real Estate Agent/Broker</a:t>
            </a:r>
          </a:p>
          <a:p>
            <a:pPr lvl="1"/>
            <a:r>
              <a:rPr lang="en-US" dirty="0"/>
              <a:t>Property Management?</a:t>
            </a:r>
          </a:p>
          <a:p>
            <a:pPr lvl="2"/>
            <a:r>
              <a:rPr lang="en-US" dirty="0"/>
              <a:t>Stated on the Dec Page or Definition of Covered Occupations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E&amp;O Who/What is Covered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TAR’s Model Tenant Selection Criteria Form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" t="12927" r="5963"/>
          <a:stretch/>
        </p:blipFill>
        <p:spPr bwMode="auto">
          <a:xfrm>
            <a:off x="990600" y="1447800"/>
            <a:ext cx="7077809" cy="394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2743200"/>
            <a:ext cx="6477000" cy="646331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For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educational use only.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81450" y="3153569"/>
            <a:ext cx="1181100" cy="11811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Dogs</a:t>
            </a:r>
          </a:p>
        </p:txBody>
      </p:sp>
      <p:pic>
        <p:nvPicPr>
          <p:cNvPr id="1026" name="Picture 2" descr="C:\Users\Barney\Pictures\sheph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447800"/>
            <a:ext cx="2466975" cy="1847850"/>
          </a:xfrm>
          <a:prstGeom prst="rect">
            <a:avLst/>
          </a:prstGeom>
          <a:noFill/>
        </p:spPr>
      </p:pic>
      <p:pic>
        <p:nvPicPr>
          <p:cNvPr id="1027" name="Picture 3" descr="C:\Users\Barney\Pictures\P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488" y="1125538"/>
            <a:ext cx="1952625" cy="2333625"/>
          </a:xfrm>
          <a:prstGeom prst="rect">
            <a:avLst/>
          </a:prstGeom>
          <a:noFill/>
        </p:spPr>
      </p:pic>
      <p:pic>
        <p:nvPicPr>
          <p:cNvPr id="1028" name="Picture 4" descr="C:\Users\Barney\Pictures\Rot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1371600"/>
            <a:ext cx="2619375" cy="1743075"/>
          </a:xfrm>
          <a:prstGeom prst="rect">
            <a:avLst/>
          </a:prstGeom>
          <a:noFill/>
        </p:spPr>
      </p:pic>
      <p:pic>
        <p:nvPicPr>
          <p:cNvPr id="1029" name="Picture 5" descr="C:\Users\Barney\Pictures\Do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0000" y="3816350"/>
            <a:ext cx="2466975" cy="1847850"/>
          </a:xfrm>
          <a:prstGeom prst="rect">
            <a:avLst/>
          </a:prstGeom>
          <a:noFill/>
        </p:spPr>
      </p:pic>
      <p:pic>
        <p:nvPicPr>
          <p:cNvPr id="8" name="Picture 7" descr="Sam Crosse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1200" y="3657600"/>
            <a:ext cx="165735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2BA195-4F6E-4C8F-8E53-41BBF91A3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Emotional support</a:t>
            </a:r>
            <a:r>
              <a:rPr lang="en-US" dirty="0"/>
              <a:t> animals, comfort animals, and </a:t>
            </a:r>
            <a:r>
              <a:rPr lang="en-US" b="1" dirty="0"/>
              <a:t>therapy dogs</a:t>
            </a:r>
            <a:r>
              <a:rPr lang="en-US" dirty="0"/>
              <a:t> are not </a:t>
            </a:r>
            <a:r>
              <a:rPr lang="en-US" b="1" dirty="0"/>
              <a:t>service</a:t>
            </a:r>
            <a:r>
              <a:rPr lang="en-US" dirty="0"/>
              <a:t> animals under Title II and Title III of the ADA. ... </a:t>
            </a:r>
          </a:p>
          <a:p>
            <a:r>
              <a:rPr lang="en-US" dirty="0"/>
              <a:t>Psychiatric </a:t>
            </a:r>
            <a:r>
              <a:rPr lang="en-US" b="1" dirty="0"/>
              <a:t>Service Dog</a:t>
            </a:r>
            <a:r>
              <a:rPr lang="en-US" dirty="0"/>
              <a:t> is a </a:t>
            </a:r>
            <a:r>
              <a:rPr lang="en-US" b="1" dirty="0"/>
              <a:t>dog</a:t>
            </a:r>
            <a:r>
              <a:rPr lang="en-US" dirty="0"/>
              <a:t> that has been trained to perform tasks that assist individuals with disabilities to detect the onset of psychiatric episodes and lessen their effects</a:t>
            </a:r>
          </a:p>
          <a:p>
            <a:r>
              <a:rPr lang="en-US" dirty="0"/>
              <a:t>Emotional support animals require a letter from a Doctor or therapist – Can obtain online</a:t>
            </a:r>
          </a:p>
          <a:p>
            <a:r>
              <a:rPr lang="en-US" dirty="0"/>
              <a:t>Cannot ask if the Animal is an Emotional Support Animal</a:t>
            </a:r>
          </a:p>
          <a:p>
            <a:r>
              <a:rPr lang="en-US" dirty="0"/>
              <a:t>Cannot require additional security deposit</a:t>
            </a:r>
          </a:p>
          <a:p>
            <a:r>
              <a:rPr lang="en-US" dirty="0"/>
              <a:t>Require a consistent Pet Deposit?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865EEA-14FA-4193-9438-5B7E68504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Animals</a:t>
            </a:r>
          </a:p>
        </p:txBody>
      </p:sp>
    </p:spTree>
    <p:extLst>
      <p:ext uri="{BB962C8B-B14F-4D97-AF65-F5344CB8AC3E}">
        <p14:creationId xmlns:p14="http://schemas.microsoft.com/office/powerpoint/2010/main" val="12334539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dmin\Desktop\PGI NEWSLETTER\BS PPoint - Webinar\bg4.png"/>
          <p:cNvPicPr>
            <a:picLocks noChangeAspect="1" noChangeArrowheads="1"/>
          </p:cNvPicPr>
          <p:nvPr/>
        </p:nvPicPr>
        <p:blipFill>
          <a:blip r:embed="rId2" cstate="print">
            <a:lum bright="5000" contrast="2000"/>
          </a:blip>
          <a:srcRect/>
          <a:stretch>
            <a:fillRect/>
          </a:stretch>
        </p:blipFill>
        <p:spPr bwMode="auto">
          <a:xfrm flipH="1"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rgbClr val="4B4B4B"/>
                </a:solidFill>
              </a:rPr>
              <a:t>Home should be insured on a Dwelling Fire Policy or a Landlord Policy and not a Homeowner Policy.</a:t>
            </a:r>
          </a:p>
          <a:p>
            <a:r>
              <a:rPr lang="en-US" dirty="0">
                <a:solidFill>
                  <a:srgbClr val="4B4B4B"/>
                </a:solidFill>
              </a:rPr>
              <a:t>Make sure the property owner carries liability limits of at least $300,000, but preferably higher.  Higher limits are relatively inexpensive.  This will in most cases be the first line of defense</a:t>
            </a:r>
          </a:p>
          <a:p>
            <a:r>
              <a:rPr lang="en-US" dirty="0">
                <a:solidFill>
                  <a:srgbClr val="4B4B4B"/>
                </a:solidFill>
              </a:rPr>
              <a:t>The Landlord should also make sure the policy covers loss of rents</a:t>
            </a:r>
          </a:p>
          <a:p>
            <a:r>
              <a:rPr lang="en-US" dirty="0">
                <a:solidFill>
                  <a:srgbClr val="4B4B4B"/>
                </a:solidFill>
              </a:rPr>
              <a:t>Property Manager should be added as an “Additional Interest” so you are notified if the policy has been cancelled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Insurance for Rental Properties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Homes are considered vacant after 30 or 60 days</a:t>
            </a:r>
          </a:p>
          <a:p>
            <a:r>
              <a:rPr lang="en-US" dirty="0"/>
              <a:t>Coverage is either reduced or voided by most insurance companies</a:t>
            </a:r>
          </a:p>
          <a:p>
            <a:r>
              <a:rPr lang="en-US" dirty="0"/>
              <a:t>Increase exposure to Theft and Vandalism</a:t>
            </a:r>
          </a:p>
          <a:p>
            <a:r>
              <a:rPr lang="en-US" dirty="0"/>
              <a:t>No way to mitigate a water claim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Vacant Home	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to Avoid Lawsuits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Maintain Good Communication</a:t>
            </a:r>
          </a:p>
          <a:p>
            <a:r>
              <a:rPr lang="en-US" dirty="0"/>
              <a:t>Be liked</a:t>
            </a:r>
          </a:p>
          <a:p>
            <a:r>
              <a:rPr lang="en-US" dirty="0"/>
              <a:t>Avoid Giving False Expectations</a:t>
            </a:r>
          </a:p>
          <a:p>
            <a:r>
              <a:rPr lang="en-US" dirty="0"/>
              <a:t>Have the Client Make the Hard Decisions</a:t>
            </a:r>
          </a:p>
          <a:p>
            <a:r>
              <a:rPr lang="en-US" dirty="0"/>
              <a:t>Document your Advice</a:t>
            </a:r>
          </a:p>
          <a:p>
            <a:r>
              <a:rPr lang="en-US" dirty="0"/>
              <a:t>Avoid the difficult and unethical client</a:t>
            </a:r>
          </a:p>
          <a:p>
            <a:r>
              <a:rPr lang="en-US" dirty="0"/>
              <a:t>Client Interests First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questio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90887" y="2853531"/>
            <a:ext cx="2562225" cy="17811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GI_Lo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533400"/>
            <a:ext cx="5417820" cy="77724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494407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Barney@Preferredguardian.com</a:t>
            </a:r>
            <a:endParaRPr lang="en-US" dirty="0"/>
          </a:p>
          <a:p>
            <a:r>
              <a:rPr lang="en-US" dirty="0"/>
              <a:t>972-331-5100 - Office</a:t>
            </a:r>
          </a:p>
          <a:p>
            <a:r>
              <a:rPr lang="en-US" dirty="0"/>
              <a:t>972-741-2569- Cell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430666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Barney Schwartz</a:t>
            </a:r>
          </a:p>
          <a:p>
            <a:r>
              <a:rPr lang="en-US" dirty="0"/>
              <a:t>CEO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Liability  (Damage to Property or Injury)</a:t>
            </a:r>
          </a:p>
          <a:p>
            <a:pPr lvl="1"/>
            <a:r>
              <a:rPr lang="en-US" dirty="0"/>
              <a:t>Dog Bite</a:t>
            </a:r>
          </a:p>
          <a:p>
            <a:pPr lvl="1"/>
            <a:r>
              <a:rPr lang="en-US" dirty="0"/>
              <a:t>Slip and Fall</a:t>
            </a:r>
          </a:p>
          <a:p>
            <a:r>
              <a:rPr lang="en-US" dirty="0"/>
              <a:t>E&amp;O</a:t>
            </a:r>
          </a:p>
          <a:p>
            <a:pPr lvl="1"/>
            <a:r>
              <a:rPr lang="en-US" dirty="0"/>
              <a:t>Fiduciary Responsibility</a:t>
            </a:r>
          </a:p>
          <a:p>
            <a:pPr lvl="1"/>
            <a:r>
              <a:rPr lang="en-US" dirty="0"/>
              <a:t>Rendering of Advice</a:t>
            </a:r>
          </a:p>
          <a:p>
            <a:pPr lvl="1"/>
            <a:r>
              <a:rPr lang="en-US" dirty="0"/>
              <a:t>Failing to recommend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Liability vs. E&amp;O</a:t>
            </a:r>
          </a:p>
        </p:txBody>
      </p:sp>
    </p:spTree>
    <p:extLst>
      <p:ext uri="{BB962C8B-B14F-4D97-AF65-F5344CB8AC3E}">
        <p14:creationId xmlns:p14="http://schemas.microsoft.com/office/powerpoint/2010/main" val="3221182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dmin\Desktop\PGI NEWSLETTER\BS PPoint - Webinar\bg4.png"/>
          <p:cNvPicPr>
            <a:picLocks noChangeAspect="1" noChangeArrowheads="1"/>
          </p:cNvPicPr>
          <p:nvPr/>
        </p:nvPicPr>
        <p:blipFill>
          <a:blip r:embed="rId3" cstate="print">
            <a:lum bright="5000" contrast="2000"/>
          </a:blip>
          <a:srcRect/>
          <a:stretch>
            <a:fillRect/>
          </a:stretch>
        </p:blipFill>
        <p:spPr bwMode="auto">
          <a:xfrm flipH="1"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Dog Bite – Scenario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00800" cy="4525963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MLS Listing states, “Vicious Dog in Laundry Room, Do Not Open Door”, you open the door and the dog bites a potential buyer or renter. Is it an E&amp;O Claim or a General Liability Claim?</a:t>
            </a:r>
          </a:p>
          <a:p>
            <a:pPr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9" name="Picture 5" descr="do not open 2"/>
          <p:cNvPicPr>
            <a:picLocks noChangeAspect="1" noChangeArrowheads="1"/>
          </p:cNvPicPr>
          <p:nvPr/>
        </p:nvPicPr>
        <p:blipFill>
          <a:blip r:embed="rId4" cstate="print"/>
          <a:srcRect l="22227" t="23741" r="23041" b="11523"/>
          <a:stretch>
            <a:fillRect/>
          </a:stretch>
        </p:blipFill>
        <p:spPr bwMode="auto">
          <a:xfrm>
            <a:off x="6705600" y="1217613"/>
            <a:ext cx="2181837" cy="49545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335087" y="5181600"/>
            <a:ext cx="1335087" cy="12303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5" name="dog_barki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-762000" y="3733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285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7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9 -0.02289 L 0.03056 0.1089 L 0.04566 -0.02289 L 0.06164 0.1089 L 0.07761 -0.02289 L 0.09254 0.1089 L 0.10851 -0.02289 L 0.12361 0.1089 L 0.13959 -0.02289 L 0.15556 0.1089 L 0.17066 -0.02289 L 0.18664 0.1089 L 0.20157 -0.02289 L 0.21754 0.1089 L 0.23351 -0.02289 L 0.24861 0.1089 L 0.26459 -0.02289 " pathEditMode="relative" rAng="0" ptsTypes="FFFFFFFFFFFFFFFFF">
                                      <p:cBhvr>
                                        <p:cTn id="13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dmin\Desktop\PGI NEWSLETTER\BS PPoint - Webinar\bg4.png"/>
          <p:cNvPicPr>
            <a:picLocks noChangeAspect="1" noChangeArrowheads="1"/>
          </p:cNvPicPr>
          <p:nvPr/>
        </p:nvPicPr>
        <p:blipFill>
          <a:blip r:embed="rId2" cstate="print">
            <a:lum bright="5000" contrast="2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/>
          <a:lstStyle/>
          <a:p>
            <a:r>
              <a:rPr lang="en-US" dirty="0">
                <a:solidFill>
                  <a:srgbClr val="4B4B4B"/>
                </a:solidFill>
              </a:rPr>
              <a:t>MLS states, “Do Not Open Laundry Room Door Due to Vicious Dog”, you tell your client and they say, “All dogs love me!”. They open the door and are bit – is it an E&amp;O or General Liability claim?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Dog Bite – Scenario 2</a:t>
            </a:r>
          </a:p>
        </p:txBody>
      </p:sp>
      <p:pic>
        <p:nvPicPr>
          <p:cNvPr id="2050" name="Picture 2" descr="C:\Users\Admin\Desktop\PGI NEWSLETTER\BS PPoint - Webinar\F814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524000"/>
            <a:ext cx="3342323" cy="461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76693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E01B6A-9796-4D26-AA00-2DFAC57F8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Coverage is Entity Specific</a:t>
            </a:r>
          </a:p>
          <a:p>
            <a:r>
              <a:rPr lang="en-US" dirty="0"/>
              <a:t>Premium is based off of Revenue </a:t>
            </a:r>
          </a:p>
          <a:p>
            <a:pPr lvl="1"/>
            <a:r>
              <a:rPr lang="en-US" dirty="0"/>
              <a:t>Fees to Manage Properties</a:t>
            </a:r>
          </a:p>
          <a:p>
            <a:pPr lvl="1"/>
            <a:r>
              <a:rPr lang="en-US" dirty="0"/>
              <a:t>Rents which are passed through are not included</a:t>
            </a:r>
          </a:p>
          <a:p>
            <a:r>
              <a:rPr lang="en-US" dirty="0"/>
              <a:t>Landlord’s Insurance Policy will usually be primary </a:t>
            </a:r>
          </a:p>
          <a:p>
            <a:r>
              <a:rPr lang="en-US" dirty="0"/>
              <a:t>GL Company and E&amp;O Companies may point fingers at each other</a:t>
            </a:r>
          </a:p>
          <a:p>
            <a:r>
              <a:rPr lang="en-US" dirty="0"/>
              <a:t>Requires E&amp;O to be in place</a:t>
            </a:r>
          </a:p>
          <a:p>
            <a:r>
              <a:rPr lang="en-US" dirty="0"/>
              <a:t>Agent Owned Property Management is usually excluded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F2E868-32B7-4E03-AA27-AEEAD239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Liability </a:t>
            </a:r>
          </a:p>
        </p:txBody>
      </p:sp>
    </p:spTree>
    <p:extLst>
      <p:ext uri="{BB962C8B-B14F-4D97-AF65-F5344CB8AC3E}">
        <p14:creationId xmlns:p14="http://schemas.microsoft.com/office/powerpoint/2010/main" val="1224775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Your Duty as an Agent</a:t>
            </a:r>
          </a:p>
          <a:p>
            <a:pPr lvl="1"/>
            <a:r>
              <a:rPr lang="en-US" dirty="0"/>
              <a:t>Inform your clients and provide information</a:t>
            </a:r>
          </a:p>
          <a:p>
            <a:pPr lvl="1"/>
            <a:r>
              <a:rPr lang="en-US" dirty="0"/>
              <a:t>Make suggestions and recommendations</a:t>
            </a:r>
          </a:p>
          <a:p>
            <a:pPr lvl="1"/>
            <a:endParaRPr lang="en-US" dirty="0"/>
          </a:p>
          <a:p>
            <a:r>
              <a:rPr lang="en-US" dirty="0"/>
              <a:t>Your Duty is </a:t>
            </a:r>
            <a:r>
              <a:rPr lang="en-US" b="1" u="sng" dirty="0"/>
              <a:t>NOT, </a:t>
            </a:r>
            <a:r>
              <a:rPr lang="en-US" dirty="0"/>
              <a:t>making decisions for your clients</a:t>
            </a:r>
          </a:p>
          <a:p>
            <a:r>
              <a:rPr lang="en-US" dirty="0"/>
              <a:t>Provide them with the information so they can make informed pro/con decisions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Fiduciary Duty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Report the claim promptly to your insurance broker or insurance company</a:t>
            </a:r>
          </a:p>
          <a:p>
            <a:r>
              <a:rPr lang="en-US" dirty="0"/>
              <a:t>Do not try and settle on your own even if damages are under your deductible</a:t>
            </a:r>
          </a:p>
          <a:p>
            <a:r>
              <a:rPr lang="en-US" dirty="0"/>
              <a:t>Do not hire an attorney as they may not be approved by the insurance company</a:t>
            </a:r>
          </a:p>
          <a:p>
            <a:r>
              <a:rPr lang="en-US" dirty="0"/>
              <a:t>Report the Subpoena request to the </a:t>
            </a:r>
            <a:r>
              <a:rPr lang="en-US"/>
              <a:t>insurance company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What to do when a E&amp;O claim or TREC Complaint surfaces or you receive a Subpoena Request?	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11980</TotalTime>
  <Words>1251</Words>
  <Application>Microsoft Office PowerPoint</Application>
  <PresentationFormat>On-screen Show (4:3)</PresentationFormat>
  <Paragraphs>225</Paragraphs>
  <Slides>37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Lucida Sans Unicode</vt:lpstr>
      <vt:lpstr>Verdana</vt:lpstr>
      <vt:lpstr>Wingdings 2</vt:lpstr>
      <vt:lpstr>Wingdings 3</vt:lpstr>
      <vt:lpstr>Concourse</vt:lpstr>
      <vt:lpstr> “Property Management – Avoid Getting Sued….and hacked”</vt:lpstr>
      <vt:lpstr>What you will learn?</vt:lpstr>
      <vt:lpstr>E&amp;O Who/What is Covered </vt:lpstr>
      <vt:lpstr>General Liability vs. E&amp;O</vt:lpstr>
      <vt:lpstr>PowerPoint Presentation</vt:lpstr>
      <vt:lpstr>Dog Bite – Scenario 2</vt:lpstr>
      <vt:lpstr>General Liability </vt:lpstr>
      <vt:lpstr>Fiduciary Duty</vt:lpstr>
      <vt:lpstr> What to do when a E&amp;O claim or TREC Complaint surfaces or you receive a Subpoena Request? </vt:lpstr>
      <vt:lpstr>Most Common Types of Claims</vt:lpstr>
      <vt:lpstr>Do what you do best!</vt:lpstr>
      <vt:lpstr>Agent Owned Properties</vt:lpstr>
      <vt:lpstr>Contractor Management and Selection</vt:lpstr>
      <vt:lpstr>Confirm and Store Info</vt:lpstr>
      <vt:lpstr>Forwarding Text Message</vt:lpstr>
      <vt:lpstr>Fowarding Voicemail to Email</vt:lpstr>
      <vt:lpstr>Claim Scenario</vt:lpstr>
      <vt:lpstr>The Hack</vt:lpstr>
      <vt:lpstr>Phishing</vt:lpstr>
      <vt:lpstr>How can Cyber Crimes Impact a Property Manager</vt:lpstr>
      <vt:lpstr>Theft of Client Information </vt:lpstr>
      <vt:lpstr>Ransom Virus</vt:lpstr>
      <vt:lpstr>Password </vt:lpstr>
      <vt:lpstr>Email Authentication</vt:lpstr>
      <vt:lpstr>Use Phone for Hotspot</vt:lpstr>
      <vt:lpstr>Preventative Methods</vt:lpstr>
      <vt:lpstr>Maintain Records</vt:lpstr>
      <vt:lpstr>Computer Backup</vt:lpstr>
      <vt:lpstr>Tenant Selection Criteria</vt:lpstr>
      <vt:lpstr>TAR’s Model Tenant Selection Criteria Form</vt:lpstr>
      <vt:lpstr>Bad Dogs</vt:lpstr>
      <vt:lpstr>Service Animals</vt:lpstr>
      <vt:lpstr>Insurance for Rental Properties</vt:lpstr>
      <vt:lpstr>Vacant Home </vt:lpstr>
      <vt:lpstr>Tips to Avoid Lawsuits</vt:lpstr>
      <vt:lpstr>Questions?</vt:lpstr>
      <vt:lpstr>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for the High Hazard Transaction</dc:title>
  <dc:creator>Admin</dc:creator>
  <cp:lastModifiedBy>Owner</cp:lastModifiedBy>
  <cp:revision>274</cp:revision>
  <cp:lastPrinted>2018-02-14T18:39:28Z</cp:lastPrinted>
  <dcterms:created xsi:type="dcterms:W3CDTF">2013-02-25T21:42:56Z</dcterms:created>
  <dcterms:modified xsi:type="dcterms:W3CDTF">2018-08-14T16:05:15Z</dcterms:modified>
</cp:coreProperties>
</file>