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68" r:id="rId6"/>
    <p:sldId id="259" r:id="rId7"/>
    <p:sldId id="274" r:id="rId8"/>
    <p:sldId id="273" r:id="rId9"/>
    <p:sldId id="271" r:id="rId10"/>
    <p:sldId id="269" r:id="rId11"/>
    <p:sldId id="270" r:id="rId12"/>
    <p:sldId id="272" r:id="rId13"/>
    <p:sldId id="260" r:id="rId14"/>
    <p:sldId id="275" r:id="rId15"/>
    <p:sldId id="276" r:id="rId16"/>
    <p:sldId id="283" r:id="rId17"/>
    <p:sldId id="277" r:id="rId18"/>
    <p:sldId id="263" r:id="rId19"/>
    <p:sldId id="279" r:id="rId20"/>
    <p:sldId id="278" r:id="rId21"/>
    <p:sldId id="280" r:id="rId22"/>
    <p:sldId id="282" r:id="rId23"/>
    <p:sldId id="281" r:id="rId24"/>
    <p:sldId id="262" r:id="rId25"/>
    <p:sldId id="265"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937C9"/>
    <a:srgbClr val="F2F2F2"/>
    <a:srgbClr val="014067"/>
    <a:srgbClr val="3F3F3F"/>
    <a:srgbClr val="014E7D"/>
    <a:srgbClr val="013657"/>
    <a:srgbClr val="01456F"/>
    <a:srgbClr val="014B7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autoAdjust="0"/>
  </p:normalViewPr>
  <p:slideViewPr>
    <p:cSldViewPr snapToGrid="0" showGuides="1">
      <p:cViewPr>
        <p:scale>
          <a:sx n="74" d="100"/>
          <a:sy n="74" d="100"/>
        </p:scale>
        <p:origin x="-336" y="-30"/>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itle>
    <c:autoTitleDeleted val="0"/>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1ED-1049-82C3-207A44D401A5}"/>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1ED-1049-82C3-207A44D401A5}"/>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11ED-1049-82C3-207A44D401A5}"/>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spPr>
            <a:ln>
              <a:solidFill>
                <a:schemeClr val="bg1"/>
              </a:solidFill>
            </a:ln>
          </c:spPr>
          <c:dPt>
            <c:idx val="0"/>
            <c:bubble3D val="0"/>
            <c:spPr>
              <a:solidFill>
                <a:schemeClr val="accent1"/>
              </a:solidFill>
              <a:ln>
                <a:solidFill>
                  <a:schemeClr val="bg1"/>
                </a:solidFill>
              </a:ln>
              <a:effectLst/>
            </c:spPr>
            <c:extLst xmlns:c16r2="http://schemas.microsoft.com/office/drawing/2015/06/chart">
              <c:ext xmlns:c16="http://schemas.microsoft.com/office/drawing/2014/chart" uri="{C3380CC4-5D6E-409C-BE32-E72D297353CC}">
                <c16:uniqueId val="{0000000A-11ED-1049-82C3-207A44D401A5}"/>
              </c:ext>
            </c:extLst>
          </c:dPt>
          <c:dPt>
            <c:idx val="1"/>
            <c:bubble3D val="0"/>
            <c:spPr>
              <a:solidFill>
                <a:schemeClr val="accent2"/>
              </a:solidFill>
              <a:ln>
                <a:solidFill>
                  <a:schemeClr val="bg1"/>
                </a:solidFill>
              </a:ln>
              <a:effectLst/>
            </c:spPr>
            <c:extLst xmlns:c16r2="http://schemas.microsoft.com/office/drawing/2015/06/chart">
              <c:ext xmlns:c16="http://schemas.microsoft.com/office/drawing/2014/chart" uri="{C3380CC4-5D6E-409C-BE32-E72D297353CC}">
                <c16:uniqueId val="{0000000C-11ED-1049-82C3-207A44D401A5}"/>
              </c:ext>
            </c:extLst>
          </c:dPt>
          <c:dPt>
            <c:idx val="2"/>
            <c:bubble3D val="0"/>
            <c:spPr>
              <a:solidFill>
                <a:schemeClr val="accent3"/>
              </a:solidFill>
              <a:ln>
                <a:solidFill>
                  <a:schemeClr val="bg1"/>
                </a:solidFill>
              </a:ln>
              <a:effectLst/>
            </c:spPr>
            <c:extLst xmlns:c16r2="http://schemas.microsoft.com/office/drawing/2015/06/chart">
              <c:ext xmlns:c16="http://schemas.microsoft.com/office/drawing/2014/chart" uri="{C3380CC4-5D6E-409C-BE32-E72D297353CC}">
                <c16:uniqueId val="{0000000E-11ED-1049-82C3-207A44D401A5}"/>
              </c:ext>
            </c:extLst>
          </c:dPt>
          <c:dPt>
            <c:idx val="3"/>
            <c:bubble3D val="0"/>
            <c:spPr>
              <a:solidFill>
                <a:schemeClr val="accent4"/>
              </a:solidFill>
              <a:ln>
                <a:solidFill>
                  <a:schemeClr val="bg1"/>
                </a:solidFill>
              </a:ln>
              <a:effectLst/>
            </c:spPr>
            <c:extLst xmlns:c16r2="http://schemas.microsoft.com/office/drawing/2015/06/char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spPr>
            <a:ln>
              <a:solidFill>
                <a:schemeClr val="bg1"/>
              </a:solidFill>
            </a:ln>
          </c:spPr>
          <c:dPt>
            <c:idx val="0"/>
            <c:bubble3D val="0"/>
            <c:spPr>
              <a:solidFill>
                <a:schemeClr val="accent1"/>
              </a:solidFill>
              <a:ln>
                <a:solidFill>
                  <a:schemeClr val="bg1"/>
                </a:solidFill>
              </a:ln>
              <a:effectLst/>
            </c:spPr>
            <c:extLst xmlns:c16r2="http://schemas.microsoft.com/office/drawing/2015/06/chart">
              <c:ext xmlns:c16="http://schemas.microsoft.com/office/drawing/2014/chart" uri="{C3380CC4-5D6E-409C-BE32-E72D297353CC}">
                <c16:uniqueId val="{00000013-11ED-1049-82C3-207A44D401A5}"/>
              </c:ext>
            </c:extLst>
          </c:dPt>
          <c:dPt>
            <c:idx val="1"/>
            <c:bubble3D val="0"/>
            <c:spPr>
              <a:solidFill>
                <a:schemeClr val="accent2"/>
              </a:solidFill>
              <a:ln>
                <a:solidFill>
                  <a:schemeClr val="bg1"/>
                </a:solidFill>
              </a:ln>
              <a:effectLst/>
            </c:spPr>
            <c:extLst xmlns:c16r2="http://schemas.microsoft.com/office/drawing/2015/06/chart">
              <c:ext xmlns:c16="http://schemas.microsoft.com/office/drawing/2014/chart" uri="{C3380CC4-5D6E-409C-BE32-E72D297353CC}">
                <c16:uniqueId val="{00000015-11ED-1049-82C3-207A44D401A5}"/>
              </c:ext>
            </c:extLst>
          </c:dPt>
          <c:dPt>
            <c:idx val="2"/>
            <c:bubble3D val="0"/>
            <c:spPr>
              <a:solidFill>
                <a:schemeClr val="accent3"/>
              </a:solidFill>
              <a:ln>
                <a:solidFill>
                  <a:schemeClr val="bg1"/>
                </a:solidFill>
              </a:ln>
              <a:effectLst/>
            </c:spPr>
            <c:extLst xmlns:c16r2="http://schemas.microsoft.com/office/drawing/2015/06/chart">
              <c:ext xmlns:c16="http://schemas.microsoft.com/office/drawing/2014/chart" uri="{C3380CC4-5D6E-409C-BE32-E72D297353CC}">
                <c16:uniqueId val="{00000017-11ED-1049-82C3-207A44D401A5}"/>
              </c:ext>
            </c:extLst>
          </c:dPt>
          <c:dPt>
            <c:idx val="3"/>
            <c:bubble3D val="0"/>
            <c:spPr>
              <a:solidFill>
                <a:schemeClr val="accent4"/>
              </a:solidFill>
              <a:ln>
                <a:solidFill>
                  <a:schemeClr val="bg1"/>
                </a:solidFill>
              </a:ln>
              <a:effectLst/>
            </c:spPr>
            <c:extLst xmlns:c16r2="http://schemas.microsoft.com/office/drawing/2015/06/char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22-08-2018</a:t>
            </a:fld>
            <a:endParaRPr lang="en-IN" dirty="0"/>
          </a:p>
        </p:txBody>
      </p:sp>
      <p:sp>
        <p:nvSpPr>
          <p:cNvPr id="4" name="Footer Placeholder 3">
            <a:extLst>
              <a:ext uri="{FF2B5EF4-FFF2-40B4-BE49-F238E27FC236}">
                <a16:creationId xmlns:a16="http://schemas.microsoft.com/office/drawing/2014/main" xmlns=""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22-08-2018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10" name="TextBox 9">
            <a:extLst>
              <a:ext uri="{FF2B5EF4-FFF2-40B4-BE49-F238E27FC236}">
                <a16:creationId xmlns:a16="http://schemas.microsoft.com/office/drawing/2014/main" xmlns="" id="{0F009789-7191-4383-A630-31C9D4A1661B}"/>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xmlns=""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11" name="TextBox 10">
            <a:extLst>
              <a:ext uri="{FF2B5EF4-FFF2-40B4-BE49-F238E27FC236}">
                <a16:creationId xmlns:a16="http://schemas.microsoft.com/office/drawing/2014/main" xmlns="" id="{B9126DC1-F16E-405F-AEB9-CE2D5708B7BA}"/>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xmlns="">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dirty="0"/>
              <a:t>Click icon to add picture</a:t>
            </a:r>
            <a:endParaRPr lang="en-IN"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7" name="TextBox 16">
            <a:extLst>
              <a:ext uri="{FF2B5EF4-FFF2-40B4-BE49-F238E27FC236}">
                <a16:creationId xmlns:a16="http://schemas.microsoft.com/office/drawing/2014/main" xmlns="" id="{3EB154C1-CE47-4220-9832-4FD0868A64A8}"/>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TextBox 28">
            <a:extLst>
              <a:ext uri="{FF2B5EF4-FFF2-40B4-BE49-F238E27FC236}">
                <a16:creationId xmlns:a16="http://schemas.microsoft.com/office/drawing/2014/main" xmlns="" id="{3E8105E6-0EB5-46AE-BE76-4EF2A38178CF}"/>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
        <p:nvSpPr>
          <p:cNvPr id="14" name="TextBox 13">
            <a:extLst>
              <a:ext uri="{FF2B5EF4-FFF2-40B4-BE49-F238E27FC236}">
                <a16:creationId xmlns:a16="http://schemas.microsoft.com/office/drawing/2014/main" xmlns="" id="{3FB7C3E1-4FEF-4F3D-B49F-419F40C8CC36}"/>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3" name="TextBox 12">
            <a:extLst>
              <a:ext uri="{FF2B5EF4-FFF2-40B4-BE49-F238E27FC236}">
                <a16:creationId xmlns:a16="http://schemas.microsoft.com/office/drawing/2014/main" xmlns="" id="{E25A9D51-6EA3-4D41-95F0-F6320FDDFB42}"/>
              </a:ext>
            </a:extLst>
          </p:cNvPr>
          <p:cNvSpPr txBox="1"/>
          <p:nvPr userDrawn="1"/>
        </p:nvSpPr>
        <p:spPr>
          <a:xfrm>
            <a:off x="10424834" y="237744"/>
            <a:ext cx="1960024" cy="615553"/>
          </a:xfrm>
          <a:prstGeom prst="rect">
            <a:avLst/>
          </a:prstGeom>
          <a:noFill/>
        </p:spPr>
        <p:txBody>
          <a:bodyPr wrap="square" rtlCol="0">
            <a:spAutoFit/>
          </a:bodyPr>
          <a:lstStyle/>
          <a:p>
            <a:pPr lvl="1" algn="l"/>
            <a:r>
              <a:rPr lang="en-US" sz="3400" b="1" dirty="0">
                <a:solidFill>
                  <a:schemeClr val="accent1"/>
                </a:solidFill>
                <a:latin typeface="Arial Black" panose="020B0A04020102020204" pitchFamily="34" charset="0"/>
              </a:rPr>
              <a:t>TAR</a:t>
            </a:r>
            <a:r>
              <a:rPr lang="en-US" sz="1600" b="1" baseline="100000" dirty="0">
                <a:solidFill>
                  <a:schemeClr val="accent1"/>
                </a:solidFill>
                <a:latin typeface="Arial Black" panose="020B0A04020102020204" pitchFamily="34" charset="0"/>
              </a:rPr>
              <a:t>®</a:t>
            </a:r>
            <a:endParaRPr lang="en-IN" sz="1600" b="1" baseline="1000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692" r:id="rId10"/>
    <p:sldLayoutId id="2147483697" r:id="rId11"/>
    <p:sldLayoutId id="2147483674" r:id="rId12"/>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xmlns="" id="{257F6BCE-75BB-4ECD-BEA5-21C36A9CC0E9}"/>
              </a:ext>
            </a:extLst>
          </p:cNvPr>
          <p:cNvPicPr>
            <a:picLocks noGrp="1" noChangeAspect="1"/>
          </p:cNvPicPr>
          <p:nvPr>
            <p:ph type="pic" sz="quarter" idx="13"/>
          </p:nvPr>
        </p:nvPicPr>
        <p:blipFill>
          <a:blip r:embed="rId2"/>
          <a:srcRect l="20784" r="20784"/>
          <a:stretch>
            <a:fillRect/>
          </a:stretch>
        </p:blipFill>
        <p:spPr/>
      </p:pic>
      <p:sp>
        <p:nvSpPr>
          <p:cNvPr id="18" name="Hexagon 17" descr="Solid dark colored hexagon in the middle of image accent">
            <a:extLst>
              <a:ext uri="{FF2B5EF4-FFF2-40B4-BE49-F238E27FC236}">
                <a16:creationId xmlns:a16="http://schemas.microsoft.com/office/drawing/2014/main" xmlns=""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8" descr="Company name and logo group of information&#10;">
            <a:extLst>
              <a:ext uri="{FF2B5EF4-FFF2-40B4-BE49-F238E27FC236}">
                <a16:creationId xmlns:a16="http://schemas.microsoft.com/office/drawing/2014/main" xmlns="" id="{5B07AEC6-55AE-4E18-BEEA-A226E87C7897}"/>
              </a:ext>
            </a:extLst>
          </p:cNvPr>
          <p:cNvGrpSpPr/>
          <p:nvPr/>
        </p:nvGrpSpPr>
        <p:grpSpPr>
          <a:xfrm>
            <a:off x="2857824" y="2855631"/>
            <a:ext cx="2075312" cy="1087974"/>
            <a:chOff x="2857824" y="2902286"/>
            <a:chExt cx="2075312" cy="1087974"/>
          </a:xfrm>
        </p:grpSpPr>
        <p:sp>
          <p:nvSpPr>
            <p:cNvPr id="20" name="TextBox 19">
              <a:extLst>
                <a:ext uri="{FF2B5EF4-FFF2-40B4-BE49-F238E27FC236}">
                  <a16:creationId xmlns:a16="http://schemas.microsoft.com/office/drawing/2014/main" xmlns="" id="{94DF2E04-7632-4FED-B0BF-8FB243D982A3}"/>
                </a:ext>
              </a:extLst>
            </p:cNvPr>
            <p:cNvSpPr txBox="1"/>
            <p:nvPr/>
          </p:nvSpPr>
          <p:spPr>
            <a:xfrm>
              <a:off x="2857824" y="2902286"/>
              <a:ext cx="2075312" cy="1015663"/>
            </a:xfrm>
            <a:prstGeom prst="rect">
              <a:avLst/>
            </a:prstGeom>
            <a:noFill/>
          </p:spPr>
          <p:txBody>
            <a:bodyPr wrap="none" rtlCol="0">
              <a:spAutoFit/>
            </a:bodyPr>
            <a:lstStyle/>
            <a:p>
              <a:pPr algn="ctr"/>
              <a:r>
                <a:rPr lang="en-US" sz="6000" b="1" dirty="0">
                  <a:solidFill>
                    <a:schemeClr val="bg1"/>
                  </a:solidFill>
                  <a:latin typeface="Arial Black" panose="020B0A04020102020204" pitchFamily="34" charset="0"/>
                </a:rPr>
                <a:t>TAR</a:t>
              </a:r>
              <a:r>
                <a:rPr lang="en-US" sz="2800" b="1" baseline="100000" dirty="0">
                  <a:solidFill>
                    <a:schemeClr val="bg1"/>
                  </a:solidFill>
                  <a:latin typeface="Arial Black" panose="020B0A04020102020204" pitchFamily="34" charset="0"/>
                </a:rPr>
                <a:t>®</a:t>
              </a:r>
              <a:endParaRPr lang="en-IN" sz="2800" b="1" baseline="100000" dirty="0">
                <a:solidFill>
                  <a:schemeClr val="bg1"/>
                </a:solidFill>
                <a:latin typeface="Arial Black" panose="020B0A04020102020204" pitchFamily="34" charset="0"/>
              </a:endParaRPr>
            </a:p>
          </p:txBody>
        </p:sp>
        <p:sp>
          <p:nvSpPr>
            <p:cNvPr id="21" name="TextBox 20">
              <a:extLst>
                <a:ext uri="{FF2B5EF4-FFF2-40B4-BE49-F238E27FC236}">
                  <a16:creationId xmlns:a16="http://schemas.microsoft.com/office/drawing/2014/main" xmlns="" id="{FC9A1C71-347B-44A9-88B4-692D9731582D}"/>
                </a:ext>
              </a:extLst>
            </p:cNvPr>
            <p:cNvSpPr txBox="1"/>
            <p:nvPr/>
          </p:nvSpPr>
          <p:spPr>
            <a:xfrm>
              <a:off x="2939371" y="3713261"/>
              <a:ext cx="1928733" cy="276999"/>
            </a:xfrm>
            <a:prstGeom prst="rect">
              <a:avLst/>
            </a:prstGeom>
            <a:noFill/>
          </p:spPr>
          <p:txBody>
            <a:bodyPr wrap="none" rtlCol="0">
              <a:spAutoFit/>
            </a:bodyPr>
            <a:lstStyle/>
            <a:p>
              <a:pPr algn="ctr"/>
              <a:r>
                <a:rPr lang="en-IN" sz="1200" dirty="0">
                  <a:solidFill>
                    <a:schemeClr val="bg1"/>
                  </a:solidFill>
                  <a:latin typeface="Century Gothic" panose="020B0502020202020204" pitchFamily="34" charset="0"/>
                  <a:cs typeface="Calibri Light" panose="020F0302020204030204" pitchFamily="34" charset="0"/>
                </a:rPr>
                <a:t>Commercial CE Course</a:t>
              </a:r>
            </a:p>
          </p:txBody>
        </p:sp>
      </p:grpSp>
      <p:sp>
        <p:nvSpPr>
          <p:cNvPr id="2" name="Title 1">
            <a:extLst>
              <a:ext uri="{FF2B5EF4-FFF2-40B4-BE49-F238E27FC236}">
                <a16:creationId xmlns:a16="http://schemas.microsoft.com/office/drawing/2014/main" xmlns="" id="{3D638ACE-163E-40EB-A458-E794C67EA2A6}"/>
              </a:ext>
            </a:extLst>
          </p:cNvPr>
          <p:cNvSpPr>
            <a:spLocks noGrp="1"/>
          </p:cNvSpPr>
          <p:nvPr>
            <p:ph type="ctrTitle"/>
          </p:nvPr>
        </p:nvSpPr>
        <p:spPr>
          <a:xfrm>
            <a:off x="6375721" y="2844984"/>
            <a:ext cx="4853573" cy="1616252"/>
          </a:xfrm>
        </p:spPr>
        <p:txBody>
          <a:bodyPr>
            <a:normAutofit fontScale="90000"/>
          </a:bodyPr>
          <a:lstStyle/>
          <a:p>
            <a:r>
              <a:rPr lang="en-US" dirty="0">
                <a:latin typeface="Century Gothic" panose="020B0502020202020204" pitchFamily="34" charset="0"/>
              </a:rPr>
              <a:t>How </a:t>
            </a:r>
            <a:r>
              <a:rPr lang="en-US" u="sng" dirty="0">
                <a:latin typeface="Century Gothic" panose="020B0502020202020204" pitchFamily="34" charset="0"/>
              </a:rPr>
              <a:t>NOT</a:t>
            </a:r>
            <a:r>
              <a:rPr lang="en-US" dirty="0">
                <a:latin typeface="Century Gothic" panose="020B0502020202020204" pitchFamily="34" charset="0"/>
              </a:rPr>
              <a:t> to </a:t>
            </a:r>
            <a:r>
              <a:rPr lang="en-US" dirty="0">
                <a:latin typeface="Ink Free" panose="020B0604020202020204" pitchFamily="66" charset="0"/>
              </a:rPr>
              <a:t>Accidentally</a:t>
            </a:r>
            <a:r>
              <a:rPr lang="en-US" dirty="0"/>
              <a:t> </a:t>
            </a:r>
            <a:br>
              <a:rPr lang="en-US" dirty="0"/>
            </a:br>
            <a:r>
              <a:rPr lang="en-US" dirty="0">
                <a:latin typeface="Century Gothic" panose="020B0502020202020204" pitchFamily="34" charset="0"/>
              </a:rPr>
              <a:t>Practice Law</a:t>
            </a:r>
            <a:br>
              <a:rPr lang="en-US" dirty="0">
                <a:latin typeface="Century Gothic" panose="020B0502020202020204" pitchFamily="34" charset="0"/>
              </a:rPr>
            </a:br>
            <a:r>
              <a:rPr lang="en-US" dirty="0">
                <a:latin typeface="Century Gothic" panose="020B0502020202020204" pitchFamily="34" charset="0"/>
              </a:rPr>
              <a:t>Using TAR</a:t>
            </a:r>
            <a:r>
              <a:rPr lang="en-US" sz="2200" baseline="90000" dirty="0">
                <a:latin typeface="Century Gothic" panose="020B0502020202020204" pitchFamily="34" charset="0"/>
              </a:rPr>
              <a:t>®</a:t>
            </a:r>
            <a:r>
              <a:rPr lang="en-US" dirty="0">
                <a:latin typeface="Century Gothic" panose="020B0502020202020204" pitchFamily="34" charset="0"/>
              </a:rPr>
              <a:t> </a:t>
            </a:r>
            <a:br>
              <a:rPr lang="en-US" dirty="0">
                <a:latin typeface="Century Gothic" panose="020B0502020202020204" pitchFamily="34" charset="0"/>
              </a:rPr>
            </a:br>
            <a:r>
              <a:rPr lang="en-US" dirty="0">
                <a:latin typeface="Century Gothic" panose="020B0502020202020204" pitchFamily="34" charset="0"/>
              </a:rPr>
              <a:t>Commercial Forms</a:t>
            </a:r>
            <a:endParaRPr lang="en-IN" dirty="0">
              <a:latin typeface="Century Gothic" panose="020B0502020202020204" pitchFamily="34" charset="0"/>
            </a:endParaRPr>
          </a:p>
        </p:txBody>
      </p:sp>
      <p:sp>
        <p:nvSpPr>
          <p:cNvPr id="3" name="Subtitle 2">
            <a:extLst>
              <a:ext uri="{FF2B5EF4-FFF2-40B4-BE49-F238E27FC236}">
                <a16:creationId xmlns:a16="http://schemas.microsoft.com/office/drawing/2014/main" xmlns="" id="{5C9205DF-8F5E-49F7-B00E-6F58293F5130}"/>
              </a:ext>
            </a:extLst>
          </p:cNvPr>
          <p:cNvSpPr>
            <a:spLocks noGrp="1"/>
          </p:cNvSpPr>
          <p:nvPr>
            <p:ph type="subTitle" idx="1"/>
          </p:nvPr>
        </p:nvSpPr>
        <p:spPr>
          <a:xfrm>
            <a:off x="6374955" y="4461236"/>
            <a:ext cx="4854339" cy="1257574"/>
          </a:xfrm>
        </p:spPr>
        <p:txBody>
          <a:bodyPr/>
          <a:lstStyle/>
          <a:p>
            <a:r>
              <a:rPr lang="en-IN" sz="1800" dirty="0">
                <a:latin typeface="Century Gothic" panose="020B0502020202020204" pitchFamily="34" charset="0"/>
              </a:rPr>
              <a:t>Webinar: 1 Hr of CE Credit</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xmlns=""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xmlns="" id="{55EACD59-7C51-4810-94C6-BCB4D12346DC}"/>
              </a:ext>
            </a:extLst>
          </p:cNvPr>
          <p:cNvSpPr>
            <a:spLocks noGrp="1"/>
          </p:cNvSpPr>
          <p:nvPr>
            <p:ph idx="1"/>
          </p:nvPr>
        </p:nvSpPr>
        <p:spPr>
          <a:xfrm>
            <a:off x="531377" y="2920078"/>
            <a:ext cx="8168006" cy="3270997"/>
          </a:xfrm>
        </p:spPr>
        <p:txBody>
          <a:bodyPr>
            <a:normAutofit/>
          </a:bodyPr>
          <a:lstStyle/>
          <a:p>
            <a:pPr lvl="0"/>
            <a:r>
              <a:rPr lang="en-US" sz="1800" dirty="0">
                <a:latin typeface="Century Gothic" panose="020B0502020202020204" pitchFamily="34" charset="0"/>
              </a:rPr>
              <a:t>Does what you’re saying or doing exceed the scope of your training?</a:t>
            </a:r>
          </a:p>
          <a:p>
            <a:pPr lvl="0"/>
            <a:r>
              <a:rPr lang="en-US" sz="1800" dirty="0">
                <a:latin typeface="Century Gothic" panose="020B0502020202020204" pitchFamily="34" charset="0"/>
              </a:rPr>
              <a:t>Did you draft documents conferring legal rights or obligations?</a:t>
            </a:r>
          </a:p>
          <a:p>
            <a:pPr lvl="0"/>
            <a:r>
              <a:rPr lang="en-US" sz="1800" dirty="0">
                <a:latin typeface="Century Gothic" panose="020B0502020202020204" pitchFamily="34" charset="0"/>
              </a:rPr>
              <a:t>Did you prepare in writing or verbally express any legal opinion?</a:t>
            </a:r>
          </a:p>
          <a:p>
            <a:pPr lvl="0"/>
            <a:r>
              <a:rPr lang="en-US" sz="1800" dirty="0">
                <a:latin typeface="Century Gothic" panose="020B0502020202020204" pitchFamily="34" charset="0"/>
              </a:rPr>
              <a:t>Did you represent parties in administrative or other proceedings and before any tribunal (court)</a:t>
            </a:r>
          </a:p>
          <a:p>
            <a:pPr lvl="0"/>
            <a:r>
              <a:rPr lang="en-US" sz="1800" dirty="0">
                <a:latin typeface="Century Gothic" panose="020B0502020202020204" pitchFamily="34" charset="0"/>
              </a:rPr>
              <a:t>Did you negotiate legal rights or responsibilities on behalf </a:t>
            </a:r>
            <a:br>
              <a:rPr lang="en-US" sz="1800" dirty="0">
                <a:latin typeface="Century Gothic" panose="020B0502020202020204" pitchFamily="34" charset="0"/>
              </a:rPr>
            </a:br>
            <a:r>
              <a:rPr lang="en-US" sz="1800" dirty="0">
                <a:latin typeface="Century Gothic" panose="020B0502020202020204" pitchFamily="34" charset="0"/>
              </a:rPr>
              <a:t>of another?</a:t>
            </a:r>
          </a:p>
          <a:p>
            <a:pPr lvl="0"/>
            <a:r>
              <a:rPr lang="en-US" sz="1800" dirty="0">
                <a:latin typeface="Century Gothic" panose="020B0502020202020204" pitchFamily="34" charset="0"/>
              </a:rPr>
              <a:t>Did you offer their advice or opinion regarding the resulting </a:t>
            </a:r>
            <a:br>
              <a:rPr lang="en-US" sz="1800" dirty="0">
                <a:latin typeface="Century Gothic" panose="020B0502020202020204" pitchFamily="34" charset="0"/>
              </a:rPr>
            </a:br>
            <a:r>
              <a:rPr lang="en-US" sz="1800" dirty="0">
                <a:latin typeface="Century Gothic" panose="020B0502020202020204" pitchFamily="34" charset="0"/>
              </a:rPr>
              <a:t>effects of contracts or actions?</a:t>
            </a:r>
          </a:p>
        </p:txBody>
      </p:sp>
      <p:sp>
        <p:nvSpPr>
          <p:cNvPr id="43" name="Text Placeholder 8">
            <a:extLst>
              <a:ext uri="{FF2B5EF4-FFF2-40B4-BE49-F238E27FC236}">
                <a16:creationId xmlns:a16="http://schemas.microsoft.com/office/drawing/2014/main" xmlns="" id="{EA7C22CB-613A-4C0B-90B3-4A405F793D3C}"/>
              </a:ext>
            </a:extLst>
          </p:cNvPr>
          <p:cNvSpPr>
            <a:spLocks noGrp="1"/>
          </p:cNvSpPr>
          <p:nvPr>
            <p:ph type="body" sz="quarter" idx="13"/>
          </p:nvPr>
        </p:nvSpPr>
        <p:spPr>
          <a:xfrm>
            <a:off x="531379" y="2286640"/>
            <a:ext cx="7790500" cy="608895"/>
          </a:xfrm>
        </p:spPr>
        <p:txBody>
          <a:bodyPr/>
          <a:lstStyle/>
          <a:p>
            <a:r>
              <a:rPr lang="da-DK" sz="1800" spc="160" dirty="0">
                <a:latin typeface="Century Gothic" panose="020B0502020202020204" pitchFamily="34" charset="0"/>
              </a:rPr>
              <a:t>Here are some ways REALTORS</a:t>
            </a:r>
            <a:r>
              <a:rPr lang="da-DK" sz="1200" spc="160" baseline="54000" dirty="0">
                <a:latin typeface="Century Gothic" panose="020B0502020202020204" pitchFamily="34" charset="0"/>
              </a:rPr>
              <a:t>®</a:t>
            </a:r>
            <a:r>
              <a:rPr lang="da-DK" sz="1800" spc="160" dirty="0">
                <a:latin typeface="Century Gothic" panose="020B0502020202020204" pitchFamily="34" charset="0"/>
              </a:rPr>
              <a:t> accidentally violate Article 13 of the Code of Ethics</a:t>
            </a:r>
            <a:endParaRPr lang="en-IN" sz="1800" spc="160" dirty="0">
              <a:latin typeface="Century Gothic" panose="020B0502020202020204" pitchFamily="34" charset="0"/>
            </a:endParaRPr>
          </a:p>
        </p:txBody>
      </p:sp>
      <p:sp>
        <p:nvSpPr>
          <p:cNvPr id="41" name="Title 3">
            <a:extLst>
              <a:ext uri="{FF2B5EF4-FFF2-40B4-BE49-F238E27FC236}">
                <a16:creationId xmlns:a16="http://schemas.microsoft.com/office/drawing/2014/main" xmlns="" id="{1ABD613F-111C-41D6-9F8E-8B2C42A5E047}"/>
              </a:ext>
            </a:extLst>
          </p:cNvPr>
          <p:cNvSpPr>
            <a:spLocks noGrp="1"/>
          </p:cNvSpPr>
          <p:nvPr>
            <p:ph type="title"/>
          </p:nvPr>
        </p:nvSpPr>
        <p:spPr>
          <a:xfrm>
            <a:off x="531378" y="1031647"/>
            <a:ext cx="7342622" cy="1215566"/>
          </a:xfrm>
        </p:spPr>
        <p:txBody>
          <a:bodyPr/>
          <a:lstStyle/>
          <a:p>
            <a:r>
              <a:rPr lang="en-IN" dirty="0">
                <a:latin typeface="Century Gothic" panose="020B0502020202020204" pitchFamily="34" charset="0"/>
              </a:rPr>
              <a:t>Oops! </a:t>
            </a:r>
            <a:r>
              <a:rPr lang="en-IN" b="0" dirty="0">
                <a:latin typeface="Century Gothic" panose="020B0502020202020204" pitchFamily="34" charset="0"/>
              </a:rPr>
              <a:t>Did I Do That?</a:t>
            </a:r>
          </a:p>
        </p:txBody>
      </p:sp>
      <p:sp>
        <p:nvSpPr>
          <p:cNvPr id="35" name="Footer Placeholder 34">
            <a:extLst>
              <a:ext uri="{FF2B5EF4-FFF2-40B4-BE49-F238E27FC236}">
                <a16:creationId xmlns:a16="http://schemas.microsoft.com/office/drawing/2014/main" xmlns="" id="{6390A22B-EC07-E942-A46F-F36FDD7FDB9D}"/>
              </a:ext>
            </a:extLst>
          </p:cNvPr>
          <p:cNvSpPr>
            <a:spLocks noGrp="1"/>
          </p:cNvSpPr>
          <p:nvPr>
            <p:ph type="ftr" sz="quarter" idx="15"/>
          </p:nvPr>
        </p:nvSpPr>
        <p:spPr>
          <a:xfrm>
            <a:off x="246251" y="6356350"/>
            <a:ext cx="6657888" cy="365125"/>
          </a:xfrm>
        </p:spPr>
        <p:txBody>
          <a:bodyPr/>
          <a:lstStyle/>
          <a:p>
            <a:r>
              <a:rPr lang="en-IN" dirty="0"/>
              <a:t>Source: Huffington Post, “</a:t>
            </a:r>
            <a:r>
              <a:rPr lang="en-US" dirty="0"/>
              <a:t>The Unauthorized Practice of Law: a Cautionary Tale for Real Estate Agents,”</a:t>
            </a:r>
            <a:br>
              <a:rPr lang="en-US" dirty="0"/>
            </a:br>
            <a:r>
              <a:rPr lang="en-US" dirty="0"/>
              <a:t>by Atty. Nina B. </a:t>
            </a:r>
            <a:r>
              <a:rPr lang="en-US" dirty="0" err="1"/>
              <a:t>Ries</a:t>
            </a:r>
            <a:endParaRPr lang="en-US" dirty="0"/>
          </a:p>
          <a:p>
            <a:endParaRPr lang="en-IN" dirty="0"/>
          </a:p>
        </p:txBody>
      </p:sp>
      <p:sp>
        <p:nvSpPr>
          <p:cNvPr id="10" name="Slide Number Placeholder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a:lstStyle/>
          <a:p>
            <a:fld id="{8699F50C-BE38-4BD0-BA84-9B090E1F2B9B}" type="slidenum">
              <a:rPr lang="en-IN" smtClean="0"/>
              <a:pPr/>
              <a:t>10</a:t>
            </a:fld>
            <a:endParaRPr lang="en-IN" dirty="0"/>
          </a:p>
        </p:txBody>
      </p:sp>
    </p:spTree>
    <p:extLst>
      <p:ext uri="{BB962C8B-B14F-4D97-AF65-F5344CB8AC3E}">
        <p14:creationId xmlns:p14="http://schemas.microsoft.com/office/powerpoint/2010/main" val="320546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17475"/>
            <a:ext cx="8333222" cy="1147969"/>
          </a:xfrm>
        </p:spPr>
        <p:txBody>
          <a:bodyPr/>
          <a:lstStyle/>
          <a:p>
            <a:r>
              <a:rPr lang="en-ZA" dirty="0">
                <a:latin typeface="Century Gothic" panose="020B0502020202020204" pitchFamily="34" charset="0"/>
              </a:rPr>
              <a:t>More </a:t>
            </a:r>
            <a:r>
              <a:rPr lang="en-ZA" b="0" dirty="0">
                <a:latin typeface="Century Gothic" panose="020B0502020202020204" pitchFamily="34" charset="0"/>
              </a:rPr>
              <a:t>on “UPL”</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041372"/>
            <a:ext cx="7368596" cy="608895"/>
          </a:xfrm>
        </p:spPr>
        <p:txBody>
          <a:bodyPr/>
          <a:lstStyle/>
          <a:p>
            <a:r>
              <a:rPr lang="da-DK" spc="160" dirty="0">
                <a:latin typeface="Century Gothic" panose="020B0502020202020204" pitchFamily="34" charset="0"/>
              </a:rPr>
              <a:t>That means the ”Unauthorized Practice of Law”</a:t>
            </a:r>
          </a:p>
        </p:txBody>
      </p:sp>
      <p:sp>
        <p:nvSpPr>
          <p:cNvPr id="15" name="Text Placeholder 14">
            <a:extLst>
              <a:ext uri="{FF2B5EF4-FFF2-40B4-BE49-F238E27FC236}">
                <a16:creationId xmlns:a16="http://schemas.microsoft.com/office/drawing/2014/main" xmlns="" id="{24E18385-8BEA-4522-ABAA-5AB38F0D4FC2}"/>
              </a:ext>
            </a:extLst>
          </p:cNvPr>
          <p:cNvSpPr>
            <a:spLocks noGrp="1"/>
          </p:cNvSpPr>
          <p:nvPr>
            <p:ph type="body" idx="1"/>
          </p:nvPr>
        </p:nvSpPr>
        <p:spPr>
          <a:xfrm>
            <a:off x="320063" y="1095780"/>
            <a:ext cx="5475290" cy="781188"/>
          </a:xfrm>
        </p:spPr>
        <p:txBody>
          <a:bodyPr>
            <a:normAutofit/>
          </a:bodyPr>
          <a:lstStyle/>
          <a:p>
            <a:r>
              <a:rPr lang="en-US" sz="1800" dirty="0">
                <a:solidFill>
                  <a:srgbClr val="444444"/>
                </a:solidFill>
                <a:latin typeface="Century Gothic" panose="020B0502020202020204" pitchFamily="34" charset="0"/>
              </a:rPr>
              <a:t>Nina B. </a:t>
            </a:r>
            <a:r>
              <a:rPr lang="en-US" sz="1800" dirty="0" err="1">
                <a:solidFill>
                  <a:srgbClr val="444444"/>
                </a:solidFill>
                <a:latin typeface="Century Gothic" panose="020B0502020202020204" pitchFamily="34" charset="0"/>
              </a:rPr>
              <a:t>Ries</a:t>
            </a:r>
            <a:r>
              <a:rPr lang="en-US" sz="1800" dirty="0">
                <a:solidFill>
                  <a:srgbClr val="444444"/>
                </a:solidFill>
                <a:latin typeface="Century Gothic" panose="020B0502020202020204" pitchFamily="34" charset="0"/>
              </a:rPr>
              <a:t>, </a:t>
            </a:r>
            <a:r>
              <a:rPr lang="en-US" sz="1800" b="0" dirty="0">
                <a:solidFill>
                  <a:srgbClr val="757575"/>
                </a:solidFill>
                <a:latin typeface="Century Gothic" panose="020B0502020202020204" pitchFamily="34" charset="0"/>
              </a:rPr>
              <a:t>Principal, </a:t>
            </a:r>
            <a:r>
              <a:rPr lang="en-US" sz="1800" b="0" dirty="0" err="1">
                <a:solidFill>
                  <a:srgbClr val="757575"/>
                </a:solidFill>
                <a:latin typeface="Century Gothic" panose="020B0502020202020204" pitchFamily="34" charset="0"/>
              </a:rPr>
              <a:t>Ries</a:t>
            </a:r>
            <a:r>
              <a:rPr lang="en-US" sz="1800" b="0" dirty="0">
                <a:solidFill>
                  <a:srgbClr val="757575"/>
                </a:solidFill>
                <a:latin typeface="Century Gothic" panose="020B0502020202020204" pitchFamily="34" charset="0"/>
              </a:rPr>
              <a:t> Law Group writes:</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320063" y="1850989"/>
            <a:ext cx="10301100" cy="3749617"/>
          </a:xfrm>
        </p:spPr>
        <p:txBody>
          <a:bodyPr>
            <a:normAutofit/>
          </a:bodyPr>
          <a:lstStyle/>
          <a:p>
            <a:pPr marL="0" indent="0">
              <a:buClr>
                <a:schemeClr val="accent2"/>
              </a:buClr>
              <a:buNone/>
            </a:pPr>
            <a:r>
              <a:rPr lang="en-US" dirty="0">
                <a:latin typeface="Century Gothic" panose="020B0502020202020204" pitchFamily="34" charset="0"/>
              </a:rPr>
              <a:t>“Courts have said that agents and brokers may fill in the blanks in pre-printed agreements that have been approved by attorneys and have been just as clear in prohibiting them from interpreting the meaning or effect of provisions in those agreements, from drafting documents or attachments to same, or from offering legal advice or guidance of any kind. </a:t>
            </a:r>
          </a:p>
          <a:p>
            <a:pPr marL="0" indent="0">
              <a:buClr>
                <a:schemeClr val="accent2"/>
              </a:buClr>
              <a:buNone/>
            </a:pPr>
            <a:r>
              <a:rPr lang="en-US" dirty="0">
                <a:latin typeface="Century Gothic" panose="020B0502020202020204" pitchFamily="34" charset="0"/>
              </a:rPr>
              <a:t>This means that, regardless of her experience, and despite a client’s expectations about how he may benefit from her experiences in hundreds – or even thousands – of transactions, an agent </a:t>
            </a:r>
            <a:br>
              <a:rPr lang="en-US" dirty="0">
                <a:latin typeface="Century Gothic" panose="020B0502020202020204" pitchFamily="34" charset="0"/>
              </a:rPr>
            </a:br>
            <a:r>
              <a:rPr lang="en-US" dirty="0">
                <a:latin typeface="Century Gothic" panose="020B0502020202020204" pitchFamily="34" charset="0"/>
              </a:rPr>
              <a:t>or broker is limited to:  </a:t>
            </a:r>
            <a:r>
              <a:rPr lang="en-US" b="1" dirty="0">
                <a:solidFill>
                  <a:schemeClr val="accent1">
                    <a:lumMod val="50000"/>
                    <a:lumOff val="50000"/>
                  </a:schemeClr>
                </a:solidFill>
                <a:latin typeface="Century Gothic" panose="020B0502020202020204" pitchFamily="34" charset="0"/>
              </a:rPr>
              <a:t>Just the facts, ma’am.”</a:t>
            </a:r>
            <a:endParaRPr lang="en-IN" b="1" dirty="0">
              <a:solidFill>
                <a:schemeClr val="accent1">
                  <a:lumMod val="50000"/>
                  <a:lumOff val="50000"/>
                </a:schemeClr>
              </a:solidFill>
              <a:latin typeface="Century Gothic" panose="020B0502020202020204" pitchFamily="34" charset="0"/>
            </a:endParaRPr>
          </a:p>
          <a:p>
            <a:pPr>
              <a:buClr>
                <a:schemeClr val="accent2"/>
              </a:buClr>
            </a:pPr>
            <a:endParaRPr lang="en-IN" sz="1200" dirty="0">
              <a:latin typeface="Century Gothic" panose="020B0502020202020204" pitchFamily="34" charset="0"/>
            </a:endParaRP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11</a:t>
            </a:fld>
            <a:endParaRPr lang="en-IN" dirty="0"/>
          </a:p>
        </p:txBody>
      </p:sp>
      <p:sp>
        <p:nvSpPr>
          <p:cNvPr id="12" name="Footer Placeholder 34">
            <a:extLst>
              <a:ext uri="{FF2B5EF4-FFF2-40B4-BE49-F238E27FC236}">
                <a16:creationId xmlns:a16="http://schemas.microsoft.com/office/drawing/2014/main" xmlns="" id="{C8D96266-73F5-41B8-A45F-75DFFB4AC5D4}"/>
              </a:ext>
            </a:extLst>
          </p:cNvPr>
          <p:cNvSpPr txBox="1">
            <a:spLocks/>
          </p:cNvSpPr>
          <p:nvPr/>
        </p:nvSpPr>
        <p:spPr>
          <a:xfrm>
            <a:off x="246251" y="6356350"/>
            <a:ext cx="6657888" cy="365125"/>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solidFill>
              </a:rPr>
              <a:t>Source: Huffington Post, “The Unauthorized Practice of Law: a Cautionary Tale for Real Estate Agents”</a:t>
            </a:r>
          </a:p>
          <a:p>
            <a:endParaRPr lang="en-US" dirty="0"/>
          </a:p>
        </p:txBody>
      </p:sp>
      <p:pic>
        <p:nvPicPr>
          <p:cNvPr id="2050" name="Picture 2" descr="Image result for mean judge">
            <a:extLst>
              <a:ext uri="{FF2B5EF4-FFF2-40B4-BE49-F238E27FC236}">
                <a16:creationId xmlns:a16="http://schemas.microsoft.com/office/drawing/2014/main" xmlns="" id="{3BEEE916-73DB-427F-B436-2D299CB294E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059" b="99412" l="5000" r="97250">
                        <a14:foregroundMark x1="53750" y1="9882" x2="58417" y2="7059"/>
                        <a14:foregroundMark x1="58417" y1="7059" x2="55667" y2="10118"/>
                        <a14:foregroundMark x1="85167" y1="35647" x2="85833" y2="39412"/>
                        <a14:foregroundMark x1="89917" y1="36706" x2="92917" y2="42706"/>
                        <a14:foregroundMark x1="92917" y1="42706" x2="93500" y2="64471"/>
                        <a14:foregroundMark x1="93500" y1="64471" x2="90667" y2="58235"/>
                        <a14:foregroundMark x1="90667" y1="58235" x2="91000" y2="43647"/>
                        <a14:foregroundMark x1="91000" y1="43647" x2="92583" y2="60706"/>
                        <a14:foregroundMark x1="92583" y1="60706" x2="91917" y2="63294"/>
                        <a14:foregroundMark x1="15917" y1="82000" x2="8583" y2="82471"/>
                        <a14:foregroundMark x1="9500" y1="88706" x2="15417" y2="88941"/>
                        <a14:foregroundMark x1="15417" y1="88941" x2="27417" y2="88235"/>
                        <a14:foregroundMark x1="27417" y1="88235" x2="32583" y2="88706"/>
                        <a14:foregroundMark x1="32583" y1="88706" x2="10917" y2="90706"/>
                        <a14:foregroundMark x1="10917" y1="90706" x2="18000" y2="91529"/>
                        <a14:foregroundMark x1="18000" y1="91529" x2="28917" y2="90941"/>
                        <a14:foregroundMark x1="28917" y1="90941" x2="11167" y2="92353"/>
                        <a14:foregroundMark x1="11167" y1="92353" x2="30000" y2="92941"/>
                        <a14:foregroundMark x1="30000" y1="92941" x2="15000" y2="93529"/>
                        <a14:foregroundMark x1="15000" y1="93529" x2="20417" y2="94235"/>
                        <a14:foregroundMark x1="20417" y1="94235" x2="26750" y2="94118"/>
                        <a14:foregroundMark x1="26750" y1="94118" x2="21417" y2="94706"/>
                        <a14:foregroundMark x1="21417" y1="94706" x2="33500" y2="95059"/>
                        <a14:foregroundMark x1="33500" y1="95059" x2="32833" y2="90941"/>
                        <a14:foregroundMark x1="9333" y1="95059" x2="4833" y2="98235"/>
                        <a14:foregroundMark x1="4833" y1="98235" x2="10500" y2="98941"/>
                        <a14:foregroundMark x1="10500" y1="98941" x2="15583" y2="98706"/>
                        <a14:foregroundMark x1="15583" y1="98706" x2="21917" y2="98706"/>
                        <a14:foregroundMark x1="21917" y1="98706" x2="27917" y2="98588"/>
                        <a14:foregroundMark x1="27917" y1="98588" x2="93583" y2="99059"/>
                        <a14:foregroundMark x1="93583" y1="99059" x2="92250" y2="92353"/>
                        <a14:foregroundMark x1="92250" y1="92353" x2="73917" y2="94235"/>
                        <a14:foregroundMark x1="73917" y1="94235" x2="88667" y2="95059"/>
                        <a14:foregroundMark x1="88667" y1="95059" x2="77667" y2="93647"/>
                        <a14:foregroundMark x1="77667" y1="93647" x2="94750" y2="89765"/>
                        <a14:foregroundMark x1="94750" y1="89765" x2="82750" y2="89294"/>
                        <a14:foregroundMark x1="82750" y1="89294" x2="87917" y2="89059"/>
                        <a14:foregroundMark x1="87917" y1="89059" x2="79417" y2="88706"/>
                        <a14:foregroundMark x1="79417" y1="88706" x2="72167" y2="84706"/>
                        <a14:foregroundMark x1="72167" y1="84706" x2="87917" y2="82706"/>
                        <a14:foregroundMark x1="87917" y1="82706" x2="79667" y2="87529"/>
                        <a14:foregroundMark x1="79667" y1="87529" x2="85250" y2="87647"/>
                        <a14:foregroundMark x1="85250" y1="87647" x2="95417" y2="84000"/>
                        <a14:foregroundMark x1="95417" y1="84000" x2="81250" y2="87412"/>
                        <a14:foregroundMark x1="81250" y1="87412" x2="93083" y2="84118"/>
                        <a14:foregroundMark x1="93083" y1="84118" x2="81500" y2="82353"/>
                        <a14:foregroundMark x1="81500" y1="82353" x2="86833" y2="79176"/>
                        <a14:foregroundMark x1="86833" y1="79176" x2="67083" y2="79765"/>
                        <a14:foregroundMark x1="67083" y1="79765" x2="71833" y2="83529"/>
                        <a14:foregroundMark x1="71833" y1="83529" x2="67000" y2="85882"/>
                        <a14:foregroundMark x1="67000" y1="85882" x2="78250" y2="90824"/>
                        <a14:foregroundMark x1="78250" y1="90824" x2="72667" y2="94941"/>
                        <a14:foregroundMark x1="72667" y1="94941" x2="60083" y2="96588"/>
                        <a14:foregroundMark x1="60083" y1="96588" x2="62917" y2="90353"/>
                        <a14:foregroundMark x1="62917" y1="90353" x2="56167" y2="97176"/>
                        <a14:foregroundMark x1="56167" y1="97176" x2="60083" y2="87882"/>
                        <a14:foregroundMark x1="60083" y1="87882" x2="53167" y2="98941"/>
                        <a14:foregroundMark x1="53167" y1="98941" x2="51583" y2="92118"/>
                        <a14:foregroundMark x1="51583" y1="92118" x2="46083" y2="95294"/>
                        <a14:foregroundMark x1="46083" y1="95294" x2="39750" y2="96235"/>
                        <a14:foregroundMark x1="39750" y1="96235" x2="40833" y2="94118"/>
                        <a14:foregroundMark x1="5083" y1="99294" x2="5583" y2="98941"/>
                        <a14:foregroundMark x1="35583" y1="68118" x2="10833" y2="73765"/>
                        <a14:foregroundMark x1="93583" y1="94118" x2="97250" y2="99412"/>
                        <a14:foregroundMark x1="48417" y1="48471" x2="44000" y2="52000"/>
                        <a14:foregroundMark x1="44000" y1="52000" x2="42583" y2="58941"/>
                        <a14:foregroundMark x1="42583" y1="58941" x2="41583" y2="60706"/>
                      </a14:backgroundRemoval>
                    </a14:imgEffect>
                  </a14:imgLayer>
                </a14:imgProps>
              </a:ext>
              <a:ext uri="{28A0092B-C50C-407E-A947-70E740481C1C}">
                <a14:useLocalDpi xmlns:a14="http://schemas.microsoft.com/office/drawing/2010/main" val="0"/>
              </a:ext>
            </a:extLst>
          </a:blip>
          <a:srcRect/>
          <a:stretch>
            <a:fillRect/>
          </a:stretch>
        </p:blipFill>
        <p:spPr bwMode="auto">
          <a:xfrm>
            <a:off x="7906595" y="4121675"/>
            <a:ext cx="3863159" cy="273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7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avel">
            <a:extLst>
              <a:ext uri="{FF2B5EF4-FFF2-40B4-BE49-F238E27FC236}">
                <a16:creationId xmlns:a16="http://schemas.microsoft.com/office/drawing/2014/main" xmlns="" id="{37BC48F0-6134-4CD8-AB48-4FB8A85293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45" b="95202" l="10000" r="95100">
                        <a14:foregroundMark x1="35800" y1="9895" x2="40700" y2="7946"/>
                        <a14:foregroundMark x1="40700" y1="7946" x2="45900" y2="9595"/>
                        <a14:foregroundMark x1="45900" y1="9595" x2="40300" y2="10045"/>
                        <a14:foregroundMark x1="40300" y1="10045" x2="44000" y2="9595"/>
                        <a14:foregroundMark x1="90100" y1="59070" x2="95100" y2="61319"/>
                        <a14:foregroundMark x1="95100" y1="61319" x2="91400" y2="61619"/>
                        <a14:foregroundMark x1="12800" y1="81259" x2="13500" y2="89055"/>
                        <a14:foregroundMark x1="13500" y1="89055" x2="19600" y2="92354"/>
                        <a14:foregroundMark x1="19600" y1="92354" x2="24700" y2="92954"/>
                        <a14:foregroundMark x1="24700" y1="92954" x2="44200" y2="90255"/>
                        <a14:foregroundMark x1="44200" y1="90255" x2="49900" y2="86807"/>
                        <a14:foregroundMark x1="49900" y1="86807" x2="54100" y2="82159"/>
                        <a14:foregroundMark x1="54100" y1="82159" x2="54100" y2="81109"/>
                        <a14:foregroundMark x1="21400" y1="95052" x2="37500" y2="95202"/>
                        <a14:foregroundMark x1="37500" y1="95202" x2="41700" y2="94903"/>
                      </a14:backgroundRemoval>
                    </a14:imgEffect>
                  </a14:imgLayer>
                </a14:imgProps>
              </a:ext>
              <a:ext uri="{28A0092B-C50C-407E-A947-70E740481C1C}">
                <a14:useLocalDpi xmlns:a14="http://schemas.microsoft.com/office/drawing/2010/main" val="0"/>
              </a:ext>
            </a:extLst>
          </a:blip>
          <a:srcRect/>
          <a:stretch>
            <a:fillRect/>
          </a:stretch>
        </p:blipFill>
        <p:spPr bwMode="auto">
          <a:xfrm rot="330067">
            <a:off x="9636930" y="5091623"/>
            <a:ext cx="2660250" cy="177438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17475"/>
            <a:ext cx="8333222" cy="1147969"/>
          </a:xfrm>
        </p:spPr>
        <p:txBody>
          <a:bodyPr/>
          <a:lstStyle/>
          <a:p>
            <a:r>
              <a:rPr lang="en-ZA" dirty="0">
                <a:latin typeface="Century Gothic" panose="020B0502020202020204" pitchFamily="34" charset="0"/>
              </a:rPr>
              <a:t>A Final Word </a:t>
            </a:r>
            <a:r>
              <a:rPr lang="en-ZA" b="0" dirty="0">
                <a:latin typeface="Century Gothic" panose="020B0502020202020204" pitchFamily="34" charset="0"/>
              </a:rPr>
              <a:t>on UPL</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041372"/>
            <a:ext cx="7368596" cy="608895"/>
          </a:xfrm>
        </p:spPr>
        <p:txBody>
          <a:bodyPr/>
          <a:lstStyle/>
          <a:p>
            <a:r>
              <a:rPr lang="da-DK" spc="160" dirty="0">
                <a:latin typeface="Century Gothic" panose="020B0502020202020204" pitchFamily="34" charset="0"/>
              </a:rPr>
              <a:t>So, that means…</a:t>
            </a:r>
          </a:p>
        </p:txBody>
      </p:sp>
      <p:sp>
        <p:nvSpPr>
          <p:cNvPr id="15" name="Text Placeholder 14">
            <a:extLst>
              <a:ext uri="{FF2B5EF4-FFF2-40B4-BE49-F238E27FC236}">
                <a16:creationId xmlns:a16="http://schemas.microsoft.com/office/drawing/2014/main" xmlns="" id="{24E18385-8BEA-4522-ABAA-5AB38F0D4FC2}"/>
              </a:ext>
            </a:extLst>
          </p:cNvPr>
          <p:cNvSpPr>
            <a:spLocks noGrp="1"/>
          </p:cNvSpPr>
          <p:nvPr>
            <p:ph type="body" idx="1"/>
          </p:nvPr>
        </p:nvSpPr>
        <p:spPr>
          <a:xfrm>
            <a:off x="320063" y="1095780"/>
            <a:ext cx="5475290" cy="781188"/>
          </a:xfrm>
        </p:spPr>
        <p:txBody>
          <a:bodyPr>
            <a:normAutofit/>
          </a:bodyPr>
          <a:lstStyle/>
          <a:p>
            <a:r>
              <a:rPr lang="en-US" sz="1800" dirty="0" err="1">
                <a:solidFill>
                  <a:srgbClr val="444444"/>
                </a:solidFill>
                <a:latin typeface="Century Gothic" panose="020B0502020202020204" pitchFamily="34" charset="0"/>
              </a:rPr>
              <a:t>Ries</a:t>
            </a:r>
            <a:r>
              <a:rPr lang="en-US" sz="1800" dirty="0">
                <a:solidFill>
                  <a:srgbClr val="444444"/>
                </a:solidFill>
                <a:latin typeface="Century Gothic" panose="020B0502020202020204" pitchFamily="34" charset="0"/>
              </a:rPr>
              <a:t> </a:t>
            </a:r>
            <a:r>
              <a:rPr lang="en-US" sz="1800" b="0" dirty="0">
                <a:solidFill>
                  <a:srgbClr val="444444"/>
                </a:solidFill>
                <a:latin typeface="Century Gothic" panose="020B0502020202020204" pitchFamily="34" charset="0"/>
              </a:rPr>
              <a:t>continues</a:t>
            </a:r>
            <a:r>
              <a:rPr lang="en-US" sz="1800" b="0" dirty="0">
                <a:solidFill>
                  <a:srgbClr val="757575"/>
                </a:solidFill>
                <a:latin typeface="Century Gothic" panose="020B0502020202020204" pitchFamily="34" charset="0"/>
              </a:rPr>
              <a:t>:</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320063" y="1850989"/>
            <a:ext cx="10301100" cy="4505361"/>
          </a:xfrm>
        </p:spPr>
        <p:txBody>
          <a:bodyPr>
            <a:normAutofit/>
          </a:bodyPr>
          <a:lstStyle/>
          <a:p>
            <a:pPr marL="0" indent="0">
              <a:buClr>
                <a:schemeClr val="accent2"/>
              </a:buClr>
              <a:buNone/>
            </a:pPr>
            <a:r>
              <a:rPr lang="en-US" dirty="0">
                <a:latin typeface="Century Gothic" panose="020B0502020202020204" pitchFamily="34" charset="0"/>
              </a:rPr>
              <a:t>“Statutes, ethics rules, and courts have unanimously agreed that a real estate agent may not give advice or offer an opinion on the legal effect of a contract or the parties’ actions. But in the real world, these questions arise – and in at least some instances, the agent has actual experience dealing with the fallout. </a:t>
            </a:r>
          </a:p>
          <a:p>
            <a:pPr marL="0" indent="0">
              <a:buClr>
                <a:schemeClr val="accent2"/>
              </a:buClr>
              <a:buNone/>
            </a:pPr>
            <a:r>
              <a:rPr lang="en-US" dirty="0">
                <a:latin typeface="Century Gothic" panose="020B0502020202020204" pitchFamily="34" charset="0"/>
              </a:rPr>
              <a:t>As challenging as it may be, and as tempting as it may be to offer a client the benefit of years of experience spanning decades and hundreds of deals, </a:t>
            </a:r>
            <a:r>
              <a:rPr lang="en-US" b="1" dirty="0">
                <a:latin typeface="Century Gothic" panose="020B0502020202020204" pitchFamily="34" charset="0"/>
              </a:rPr>
              <a:t>an agent can only point out the relevant provisions of the contract that may apply</a:t>
            </a:r>
            <a:r>
              <a:rPr lang="en-US" dirty="0">
                <a:latin typeface="Century Gothic" panose="020B0502020202020204" pitchFamily="34" charset="0"/>
              </a:rPr>
              <a:t>, without attempting to interpret or apply them, and advise the client to seek legal counsel. This may be frustrating to do – particularly when part of the agent’s appeal to clients is his or her vast experience – </a:t>
            </a:r>
            <a:r>
              <a:rPr lang="en-US" u="sng" dirty="0">
                <a:solidFill>
                  <a:schemeClr val="accent1">
                    <a:lumMod val="50000"/>
                    <a:lumOff val="50000"/>
                  </a:schemeClr>
                </a:solidFill>
                <a:latin typeface="Century Gothic" panose="020B0502020202020204" pitchFamily="34" charset="0"/>
              </a:rPr>
              <a:t>but the laws and the ethics codes on this subject are unwavering</a:t>
            </a:r>
            <a:r>
              <a:rPr lang="en-US" dirty="0">
                <a:latin typeface="Century Gothic" panose="020B0502020202020204" pitchFamily="34" charset="0"/>
              </a:rPr>
              <a:t>.”</a:t>
            </a:r>
            <a:endParaRPr lang="en-IN" sz="1200" dirty="0">
              <a:latin typeface="Century Gothic" panose="020B0502020202020204" pitchFamily="34" charset="0"/>
            </a:endParaRP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12</a:t>
            </a:fld>
            <a:endParaRPr lang="en-IN" dirty="0"/>
          </a:p>
        </p:txBody>
      </p:sp>
      <p:sp>
        <p:nvSpPr>
          <p:cNvPr id="12" name="Footer Placeholder 34">
            <a:extLst>
              <a:ext uri="{FF2B5EF4-FFF2-40B4-BE49-F238E27FC236}">
                <a16:creationId xmlns:a16="http://schemas.microsoft.com/office/drawing/2014/main" xmlns="" id="{C8D96266-73F5-41B8-A45F-75DFFB4AC5D4}"/>
              </a:ext>
            </a:extLst>
          </p:cNvPr>
          <p:cNvSpPr txBox="1">
            <a:spLocks/>
          </p:cNvSpPr>
          <p:nvPr/>
        </p:nvSpPr>
        <p:spPr>
          <a:xfrm>
            <a:off x="246251" y="6493086"/>
            <a:ext cx="6657888" cy="365125"/>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solidFill>
              </a:rPr>
              <a:t>Source: Huffington Post, “The Unauthorized Practice of Law: a Cautionary Tale for Real Estate Agents”</a:t>
            </a:r>
          </a:p>
          <a:p>
            <a:endParaRPr lang="en-US" dirty="0">
              <a:solidFill>
                <a:schemeClr val="bg2"/>
              </a:solidFill>
            </a:endParaRPr>
          </a:p>
        </p:txBody>
      </p:sp>
    </p:spTree>
    <p:extLst>
      <p:ext uri="{BB962C8B-B14F-4D97-AF65-F5344CB8AC3E}">
        <p14:creationId xmlns:p14="http://schemas.microsoft.com/office/powerpoint/2010/main" val="230743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rson looking through magnifying glass">
            <a:extLst>
              <a:ext uri="{FF2B5EF4-FFF2-40B4-BE49-F238E27FC236}">
                <a16:creationId xmlns:a16="http://schemas.microsoft.com/office/drawing/2014/main" xmlns="" id="{C5B707F6-CEF3-434D-81BC-41C1888BD9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537" b="99268" l="1144" r="89706">
                        <a14:foregroundMark x1="11438" y1="49512" x2="3595" y2="59024"/>
                        <a14:foregroundMark x1="3595" y1="59024" x2="490" y2="64390"/>
                        <a14:foregroundMark x1="490" y1="64390" x2="6699" y2="62927"/>
                        <a14:foregroundMark x1="6699" y1="62927" x2="1634" y2="73415"/>
                        <a14:foregroundMark x1="1634" y1="73415" x2="4739" y2="87073"/>
                        <a14:foregroundMark x1="4739" y1="87073" x2="654" y2="90732"/>
                        <a14:foregroundMark x1="654" y1="90732" x2="5719" y2="93659"/>
                        <a14:foregroundMark x1="5719" y1="93659" x2="16176" y2="89268"/>
                        <a14:foregroundMark x1="1634" y1="61220" x2="980" y2="68780"/>
                        <a14:foregroundMark x1="980" y1="68780" x2="2124" y2="77561"/>
                        <a14:foregroundMark x1="2124" y1="77561" x2="654" y2="85366"/>
                        <a14:foregroundMark x1="654" y1="85366" x2="1144" y2="92683"/>
                        <a14:foregroundMark x1="1144" y1="92683" x2="1961" y2="93659"/>
                        <a14:foregroundMark x1="18137" y1="95122" x2="27778" y2="99756"/>
                        <a14:foregroundMark x1="27778" y1="99756" x2="32353" y2="97317"/>
                        <a14:foregroundMark x1="32353" y1="97317" x2="37255" y2="99756"/>
                        <a14:foregroundMark x1="37255" y1="99756" x2="53431" y2="97805"/>
                        <a14:foregroundMark x1="53431" y1="97805" x2="60458" y2="93171"/>
                        <a14:foregroundMark x1="60458" y1="93171" x2="64379" y2="97317"/>
                        <a14:foregroundMark x1="64379" y1="97317" x2="69935" y2="95854"/>
                        <a14:foregroundMark x1="69935" y1="95854" x2="77451" y2="99512"/>
                        <a14:foregroundMark x1="52124" y1="29024" x2="53431" y2="27561"/>
                        <a14:foregroundMark x1="43627" y1="9756" x2="48693" y2="8293"/>
                        <a14:foregroundMark x1="48693" y1="8293" x2="53595" y2="8537"/>
                        <a14:foregroundMark x1="53595" y1="8537" x2="57353" y2="12195"/>
                        <a14:backgroundMark x1="34477" y1="36098" x2="34477" y2="360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24641" y="4269996"/>
            <a:ext cx="3567359" cy="259639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17475"/>
            <a:ext cx="8333222" cy="1147969"/>
          </a:xfrm>
        </p:spPr>
        <p:txBody>
          <a:bodyPr/>
          <a:lstStyle/>
          <a:p>
            <a:r>
              <a:rPr lang="en-ZA" dirty="0">
                <a:latin typeface="Century Gothic" panose="020B0502020202020204" pitchFamily="34" charset="0"/>
              </a:rPr>
              <a:t>A Simple </a:t>
            </a:r>
            <a:r>
              <a:rPr lang="en-ZA" b="0" dirty="0">
                <a:latin typeface="Century Gothic" panose="020B0502020202020204" pitchFamily="34" charset="0"/>
              </a:rPr>
              <a:t>Reminder</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108484"/>
            <a:ext cx="7368596" cy="608895"/>
          </a:xfrm>
        </p:spPr>
        <p:txBody>
          <a:bodyPr/>
          <a:lstStyle/>
          <a:p>
            <a:r>
              <a:rPr lang="da-DK" spc="160" dirty="0">
                <a:latin typeface="Century Gothic" panose="020B0502020202020204" pitchFamily="34" charset="0"/>
              </a:rPr>
              <a:t>TAR</a:t>
            </a:r>
            <a:r>
              <a:rPr lang="da-DK" sz="1200" spc="160" baseline="76000" dirty="0">
                <a:solidFill>
                  <a:srgbClr val="014067"/>
                </a:solidFill>
                <a:latin typeface="Century Gothic" panose="020B0502020202020204" pitchFamily="34" charset="0"/>
              </a:rPr>
              <a:t>®</a:t>
            </a:r>
            <a:r>
              <a:rPr lang="da-DK" spc="160" dirty="0">
                <a:latin typeface="Century Gothic" panose="020B0502020202020204" pitchFamily="34" charset="0"/>
              </a:rPr>
              <a:t> Added to the Lease…</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7662586" y="1828276"/>
            <a:ext cx="3398242" cy="5029724"/>
          </a:xfrm>
        </p:spPr>
        <p:txBody>
          <a:bodyPr>
            <a:normAutofit/>
          </a:bodyPr>
          <a:lstStyle/>
          <a:p>
            <a:pPr marL="0" indent="0">
              <a:buClr>
                <a:schemeClr val="accent2"/>
              </a:buClr>
              <a:buNone/>
            </a:pPr>
            <a:r>
              <a:rPr lang="en-US" dirty="0">
                <a:latin typeface="Century Gothic" panose="020B0502020202020204" pitchFamily="34" charset="0"/>
              </a:rPr>
              <a:t>“In an effort to help brokers and salespersons to remember their limitations – </a:t>
            </a:r>
            <a:r>
              <a:rPr lang="en-US" dirty="0">
                <a:solidFill>
                  <a:srgbClr val="0070C0"/>
                </a:solidFill>
                <a:latin typeface="Century Gothic" panose="020B0502020202020204" pitchFamily="34" charset="0"/>
              </a:rPr>
              <a:t>and to share this with their clients that may not know realize it </a:t>
            </a:r>
            <a:r>
              <a:rPr lang="en-US" dirty="0">
                <a:latin typeface="Century Gothic" panose="020B0502020202020204" pitchFamily="34" charset="0"/>
              </a:rPr>
              <a:t>– TAR has this </a:t>
            </a:r>
            <a:r>
              <a:rPr lang="en-US" dirty="0" err="1">
                <a:latin typeface="Century Gothic" panose="020B0502020202020204" pitchFamily="34" charset="0"/>
              </a:rPr>
              <a:t>lan</a:t>
            </a:r>
            <a:r>
              <a:rPr lang="en-US" dirty="0">
                <a:latin typeface="Century Gothic" panose="020B0502020202020204" pitchFamily="34" charset="0"/>
              </a:rPr>
              <a:t>-</a:t>
            </a:r>
            <a:br>
              <a:rPr lang="en-US" dirty="0">
                <a:latin typeface="Century Gothic" panose="020B0502020202020204" pitchFamily="34" charset="0"/>
              </a:rPr>
            </a:br>
            <a:r>
              <a:rPr lang="en-US" dirty="0" err="1">
                <a:latin typeface="Century Gothic" panose="020B0502020202020204" pitchFamily="34" charset="0"/>
              </a:rPr>
              <a:t>guage</a:t>
            </a:r>
            <a:r>
              <a:rPr lang="en-US" dirty="0">
                <a:latin typeface="Century Gothic" panose="020B0502020202020204" pitchFamily="34" charset="0"/>
              </a:rPr>
              <a:t> near </a:t>
            </a:r>
            <a:br>
              <a:rPr lang="en-US" dirty="0">
                <a:latin typeface="Century Gothic" panose="020B0502020202020204" pitchFamily="34" charset="0"/>
              </a:rPr>
            </a:br>
            <a:r>
              <a:rPr lang="en-US" dirty="0">
                <a:latin typeface="Century Gothic" panose="020B0502020202020204" pitchFamily="34" charset="0"/>
              </a:rPr>
              <a:t>the signature </a:t>
            </a:r>
            <a:br>
              <a:rPr lang="en-US" dirty="0">
                <a:latin typeface="Century Gothic" panose="020B0502020202020204" pitchFamily="34" charset="0"/>
              </a:rPr>
            </a:br>
            <a:r>
              <a:rPr lang="en-US" dirty="0">
                <a:latin typeface="Century Gothic" panose="020B0502020202020204" pitchFamily="34" charset="0"/>
              </a:rPr>
              <a:t>lines of the </a:t>
            </a:r>
            <a:br>
              <a:rPr lang="en-US" dirty="0">
                <a:latin typeface="Century Gothic" panose="020B0502020202020204" pitchFamily="34" charset="0"/>
              </a:rPr>
            </a:br>
            <a:r>
              <a:rPr lang="en-US" dirty="0">
                <a:latin typeface="Century Gothic" panose="020B0502020202020204" pitchFamily="34" charset="0"/>
              </a:rPr>
              <a:t>Lease.</a:t>
            </a:r>
            <a:endParaRPr lang="en-IN" sz="1200" dirty="0">
              <a:latin typeface="Century Gothic" panose="020B0502020202020204" pitchFamily="34" charset="0"/>
            </a:endParaRP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13</a:t>
            </a:fld>
            <a:endParaRPr lang="en-IN" dirty="0"/>
          </a:p>
        </p:txBody>
      </p:sp>
      <p:grpSp>
        <p:nvGrpSpPr>
          <p:cNvPr id="6" name="Group 5">
            <a:extLst>
              <a:ext uri="{FF2B5EF4-FFF2-40B4-BE49-F238E27FC236}">
                <a16:creationId xmlns:a16="http://schemas.microsoft.com/office/drawing/2014/main" xmlns="" id="{C1666CA4-00D3-48ED-8614-E95909BC3B41}"/>
              </a:ext>
            </a:extLst>
          </p:cNvPr>
          <p:cNvGrpSpPr/>
          <p:nvPr/>
        </p:nvGrpSpPr>
        <p:grpSpPr>
          <a:xfrm>
            <a:off x="112342" y="1899576"/>
            <a:ext cx="6791797" cy="3804937"/>
            <a:chOff x="112342" y="1396236"/>
            <a:chExt cx="6791797" cy="3804937"/>
          </a:xfrm>
        </p:grpSpPr>
        <p:pic>
          <p:nvPicPr>
            <p:cNvPr id="4" name="Picture 3">
              <a:extLst>
                <a:ext uri="{FF2B5EF4-FFF2-40B4-BE49-F238E27FC236}">
                  <a16:creationId xmlns:a16="http://schemas.microsoft.com/office/drawing/2014/main" xmlns="" id="{2D003B77-09BD-4955-95AF-B450B390AE0B}"/>
                </a:ext>
              </a:extLst>
            </p:cNvPr>
            <p:cNvPicPr>
              <a:picLocks noChangeAspect="1"/>
            </p:cNvPicPr>
            <p:nvPr/>
          </p:nvPicPr>
          <p:blipFill rotWithShape="1">
            <a:blip r:embed="rId4"/>
            <a:srcRect l="30207" t="6483" r="31350" b="55229"/>
            <a:stretch/>
          </p:blipFill>
          <p:spPr>
            <a:xfrm>
              <a:off x="112342" y="1396236"/>
              <a:ext cx="6791797" cy="3804937"/>
            </a:xfrm>
            <a:prstGeom prst="rect">
              <a:avLst/>
            </a:prstGeom>
            <a:ln>
              <a:solidFill>
                <a:srgbClr val="0937C9"/>
              </a:solidFill>
            </a:ln>
          </p:spPr>
        </p:pic>
        <p:sp>
          <p:nvSpPr>
            <p:cNvPr id="5" name="Oval 4">
              <a:extLst>
                <a:ext uri="{FF2B5EF4-FFF2-40B4-BE49-F238E27FC236}">
                  <a16:creationId xmlns:a16="http://schemas.microsoft.com/office/drawing/2014/main" xmlns="" id="{2EDBA3BD-EE13-42A6-A640-AB6AEABFC09E}"/>
                </a:ext>
              </a:extLst>
            </p:cNvPr>
            <p:cNvSpPr/>
            <p:nvPr/>
          </p:nvSpPr>
          <p:spPr>
            <a:xfrm>
              <a:off x="170750" y="2751934"/>
              <a:ext cx="6657888" cy="152645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rrow: Right 16">
            <a:extLst>
              <a:ext uri="{FF2B5EF4-FFF2-40B4-BE49-F238E27FC236}">
                <a16:creationId xmlns:a16="http://schemas.microsoft.com/office/drawing/2014/main" xmlns="" id="{2BEA0525-B722-4744-8930-9071BA220CD2}"/>
              </a:ext>
            </a:extLst>
          </p:cNvPr>
          <p:cNvSpPr/>
          <p:nvPr/>
        </p:nvSpPr>
        <p:spPr>
          <a:xfrm rot="8956729">
            <a:off x="6572459" y="3384124"/>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90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title="Building image">
            <a:extLst>
              <a:ext uri="{FF2B5EF4-FFF2-40B4-BE49-F238E27FC236}">
                <a16:creationId xmlns:a16="http://schemas.microsoft.com/office/drawing/2014/main" xmlns="" id="{2D599535-C841-457B-BE92-EECA801ED768}"/>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784" r="20784"/>
          <a:stretch>
            <a:fillRect/>
          </a:stretch>
        </p:blipFill>
        <p:spPr/>
      </p:pic>
      <p:sp>
        <p:nvSpPr>
          <p:cNvPr id="10" name="Hexagon 9" descr="Solid dark colored hexagon in the middle of image accent">
            <a:extLst>
              <a:ext uri="{FF2B5EF4-FFF2-40B4-BE49-F238E27FC236}">
                <a16:creationId xmlns:a16="http://schemas.microsoft.com/office/drawing/2014/main" xmlns=""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 name="Group 5" descr="Company initials and name grouped block">
            <a:extLst>
              <a:ext uri="{FF2B5EF4-FFF2-40B4-BE49-F238E27FC236}">
                <a16:creationId xmlns:a16="http://schemas.microsoft.com/office/drawing/2014/main" xmlns="" id="{91C1EA1C-1F3E-4109-905A-96F1DC0515BC}"/>
              </a:ext>
            </a:extLst>
          </p:cNvPr>
          <p:cNvGrpSpPr/>
          <p:nvPr/>
        </p:nvGrpSpPr>
        <p:grpSpPr>
          <a:xfrm>
            <a:off x="2848545" y="2855631"/>
            <a:ext cx="2075313" cy="1087974"/>
            <a:chOff x="2848545" y="2902286"/>
            <a:chExt cx="2075313" cy="1087974"/>
          </a:xfrm>
        </p:grpSpPr>
        <p:sp>
          <p:nvSpPr>
            <p:cNvPr id="7" name="TextBox 6">
              <a:extLst>
                <a:ext uri="{FF2B5EF4-FFF2-40B4-BE49-F238E27FC236}">
                  <a16:creationId xmlns:a16="http://schemas.microsoft.com/office/drawing/2014/main" xmlns="" id="{4835BE9C-E4C1-41B7-ACD8-7ABEC8DF5F24}"/>
                </a:ext>
              </a:extLst>
            </p:cNvPr>
            <p:cNvSpPr txBox="1"/>
            <p:nvPr/>
          </p:nvSpPr>
          <p:spPr>
            <a:xfrm>
              <a:off x="2848545" y="2902286"/>
              <a:ext cx="2075313" cy="1015663"/>
            </a:xfrm>
            <a:prstGeom prst="rect">
              <a:avLst/>
            </a:prstGeom>
            <a:noFill/>
          </p:spPr>
          <p:txBody>
            <a:bodyPr wrap="none" rtlCol="0">
              <a:spAutoFit/>
            </a:bodyPr>
            <a:lstStyle/>
            <a:p>
              <a:pPr algn="ctr"/>
              <a:r>
                <a:rPr lang="en-US" sz="6000" b="1" dirty="0">
                  <a:latin typeface="Arial Black" panose="020B0A04020102020204" pitchFamily="34" charset="0"/>
                </a:rPr>
                <a:t>TAR</a:t>
              </a:r>
              <a:r>
                <a:rPr lang="en-US" sz="2800" b="1" baseline="100000" dirty="0">
                  <a:latin typeface="Arial Black" panose="020B0A04020102020204" pitchFamily="34" charset="0"/>
                </a:rPr>
                <a:t>®</a:t>
              </a:r>
              <a:endParaRPr lang="en-IN" sz="2800" b="1" baseline="100000" dirty="0">
                <a:latin typeface="Arial Black" panose="020B0A04020102020204" pitchFamily="34" charset="0"/>
              </a:endParaRPr>
            </a:p>
          </p:txBody>
        </p:sp>
        <p:sp>
          <p:nvSpPr>
            <p:cNvPr id="9" name="TextBox 8">
              <a:extLst>
                <a:ext uri="{FF2B5EF4-FFF2-40B4-BE49-F238E27FC236}">
                  <a16:creationId xmlns:a16="http://schemas.microsoft.com/office/drawing/2014/main" xmlns="" id="{64052DBB-CC72-4F59-92CE-00AB25EFF3F6}"/>
                </a:ext>
              </a:extLst>
            </p:cNvPr>
            <p:cNvSpPr txBox="1"/>
            <p:nvPr/>
          </p:nvSpPr>
          <p:spPr>
            <a:xfrm>
              <a:off x="2923865" y="3713261"/>
              <a:ext cx="1928733" cy="276999"/>
            </a:xfrm>
            <a:prstGeom prst="rect">
              <a:avLst/>
            </a:prstGeom>
            <a:noFill/>
          </p:spPr>
          <p:txBody>
            <a:bodyPr wrap="none" rtlCol="0">
              <a:spAutoFit/>
            </a:bodyPr>
            <a:lstStyle/>
            <a:p>
              <a:pPr algn="ctr"/>
              <a:r>
                <a:rPr lang="en-IN" sz="1200" dirty="0">
                  <a:latin typeface="Century Gothic" panose="020B0502020202020204" pitchFamily="34" charset="0"/>
                  <a:cs typeface="Calibri Light" panose="020F0302020204030204" pitchFamily="34" charset="0"/>
                </a:rPr>
                <a:t>Commercial CE Course</a:t>
              </a:r>
            </a:p>
          </p:txBody>
        </p:sp>
      </p:grpSp>
      <p:sp>
        <p:nvSpPr>
          <p:cNvPr id="4" name="Title 3">
            <a:extLst>
              <a:ext uri="{FF2B5EF4-FFF2-40B4-BE49-F238E27FC236}">
                <a16:creationId xmlns:a16="http://schemas.microsoft.com/office/drawing/2014/main" xmlns="" id="{291CA16A-993E-43BA-BDDC-9E427CF951B2}"/>
              </a:ext>
            </a:extLst>
          </p:cNvPr>
          <p:cNvSpPr>
            <a:spLocks noGrp="1"/>
          </p:cNvSpPr>
          <p:nvPr>
            <p:ph type="title"/>
          </p:nvPr>
        </p:nvSpPr>
        <p:spPr>
          <a:xfrm>
            <a:off x="6283842" y="1987420"/>
            <a:ext cx="5838250" cy="1789855"/>
          </a:xfrm>
        </p:spPr>
        <p:txBody>
          <a:bodyPr/>
          <a:lstStyle/>
          <a:p>
            <a:r>
              <a:rPr lang="en-IN" dirty="0">
                <a:latin typeface="Century Gothic" panose="020B0502020202020204" pitchFamily="34" charset="0"/>
              </a:rPr>
              <a:t>Wait,</a:t>
            </a:r>
            <a:br>
              <a:rPr lang="en-IN" dirty="0">
                <a:latin typeface="Century Gothic" panose="020B0502020202020204" pitchFamily="34" charset="0"/>
              </a:rPr>
            </a:br>
            <a:r>
              <a:rPr lang="en-IN" b="0" dirty="0">
                <a:latin typeface="Century Gothic" panose="020B0502020202020204" pitchFamily="34" charset="0"/>
              </a:rPr>
              <a:t>Can I Do That?</a:t>
            </a:r>
          </a:p>
        </p:txBody>
      </p:sp>
      <p:sp>
        <p:nvSpPr>
          <p:cNvPr id="5" name="Text Placeholder 4">
            <a:extLst>
              <a:ext uri="{FF2B5EF4-FFF2-40B4-BE49-F238E27FC236}">
                <a16:creationId xmlns:a16="http://schemas.microsoft.com/office/drawing/2014/main" xmlns="" id="{F063A021-7C19-4C85-B48B-EFEA732C1906}"/>
              </a:ext>
            </a:extLst>
          </p:cNvPr>
          <p:cNvSpPr>
            <a:spLocks noGrp="1"/>
          </p:cNvSpPr>
          <p:nvPr>
            <p:ph type="body" idx="1"/>
          </p:nvPr>
        </p:nvSpPr>
        <p:spPr>
          <a:xfrm>
            <a:off x="6283842" y="3792046"/>
            <a:ext cx="5494301" cy="910580"/>
          </a:xfrm>
        </p:spPr>
        <p:txBody>
          <a:bodyPr>
            <a:normAutofit/>
          </a:bodyPr>
          <a:lstStyle/>
          <a:p>
            <a:r>
              <a:rPr lang="en-US" sz="1800" spc="160" dirty="0">
                <a:latin typeface="Century Gothic" panose="020B0502020202020204" pitchFamily="34" charset="0"/>
              </a:rPr>
              <a:t>Are you allowed to change contracts?</a:t>
            </a:r>
          </a:p>
        </p:txBody>
      </p:sp>
    </p:spTree>
    <p:extLst>
      <p:ext uri="{BB962C8B-B14F-4D97-AF65-F5344CB8AC3E}">
        <p14:creationId xmlns:p14="http://schemas.microsoft.com/office/powerpoint/2010/main" val="5790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xmlns="" id="{F64048FA-1C7E-4BEF-8273-A6490A2211F4}"/>
              </a:ext>
            </a:extLst>
          </p:cNvPr>
          <p:cNvSpPr>
            <a:spLocks noGrp="1"/>
          </p:cNvSpPr>
          <p:nvPr>
            <p:ph type="title"/>
          </p:nvPr>
        </p:nvSpPr>
        <p:spPr/>
        <p:txBody>
          <a:bodyPr/>
          <a:lstStyle/>
          <a:p>
            <a:r>
              <a:rPr lang="en-ZA" dirty="0">
                <a:latin typeface="Century Gothic" panose="020B0502020202020204" pitchFamily="34" charset="0"/>
              </a:rPr>
              <a:t>UPL </a:t>
            </a:r>
            <a:r>
              <a:rPr lang="en-ZA" b="0" dirty="0">
                <a:latin typeface="Century Gothic" panose="020B0502020202020204" pitchFamily="34" charset="0"/>
              </a:rPr>
              <a:t>At-A-Glance</a:t>
            </a:r>
            <a:endParaRPr lang="en-IN" b="0" dirty="0">
              <a:latin typeface="Century Gothic" panose="020B0502020202020204" pitchFamily="34" charset="0"/>
            </a:endParaRPr>
          </a:p>
        </p:txBody>
      </p:sp>
      <p:sp>
        <p:nvSpPr>
          <p:cNvPr id="12" name="Text Placeholder 18">
            <a:extLst>
              <a:ext uri="{FF2B5EF4-FFF2-40B4-BE49-F238E27FC236}">
                <a16:creationId xmlns:a16="http://schemas.microsoft.com/office/drawing/2014/main" xmlns="" id="{FAA9D8EA-A7CA-4ED0-94D3-29382CDEBB32}"/>
              </a:ext>
            </a:extLst>
          </p:cNvPr>
          <p:cNvSpPr>
            <a:spLocks noGrp="1"/>
          </p:cNvSpPr>
          <p:nvPr>
            <p:ph type="body" sz="quarter" idx="16"/>
          </p:nvPr>
        </p:nvSpPr>
        <p:spPr/>
        <p:txBody>
          <a:bodyPr/>
          <a:lstStyle/>
          <a:p>
            <a:r>
              <a:rPr lang="da-DK" spc="160" dirty="0">
                <a:latin typeface="Century Gothic" panose="020B0502020202020204" pitchFamily="34" charset="0"/>
              </a:rPr>
              <a:t>Examples of what you can and cannot do</a:t>
            </a:r>
          </a:p>
        </p:txBody>
      </p:sp>
      <p:graphicFrame>
        <p:nvGraphicFramePr>
          <p:cNvPr id="19" name="Table Placeholder 10">
            <a:extLst>
              <a:ext uri="{FF2B5EF4-FFF2-40B4-BE49-F238E27FC236}">
                <a16:creationId xmlns:a16="http://schemas.microsoft.com/office/drawing/2014/main" xmlns="" id="{FA7555E4-6CFC-1C44-B97A-BFEC35A63419}"/>
              </a:ext>
            </a:extLst>
          </p:cNvPr>
          <p:cNvGraphicFramePr>
            <a:graphicFrameLocks noGrp="1"/>
          </p:cNvGraphicFramePr>
          <p:nvPr>
            <p:ph type="tbl" sz="quarter" idx="12"/>
            <p:extLst>
              <p:ext uri="{D42A27DB-BD31-4B8C-83A1-F6EECF244321}">
                <p14:modId xmlns:p14="http://schemas.microsoft.com/office/powerpoint/2010/main" val="2756869564"/>
              </p:ext>
            </p:extLst>
          </p:nvPr>
        </p:nvGraphicFramePr>
        <p:xfrm>
          <a:off x="518678" y="1861872"/>
          <a:ext cx="10854695" cy="4859603"/>
        </p:xfrm>
        <a:graphic>
          <a:graphicData uri="http://schemas.openxmlformats.org/drawingml/2006/table">
            <a:tbl>
              <a:tblPr firstRow="1" bandRow="1">
                <a:tableStyleId>{5C22544A-7EE6-4342-B048-85BDC9FD1C3A}</a:tableStyleId>
              </a:tblPr>
              <a:tblGrid>
                <a:gridCol w="2443993">
                  <a:extLst>
                    <a:ext uri="{9D8B030D-6E8A-4147-A177-3AD203B41FA5}">
                      <a16:colId xmlns:a16="http://schemas.microsoft.com/office/drawing/2014/main" xmlns="" val="4235906612"/>
                    </a:ext>
                  </a:extLst>
                </a:gridCol>
                <a:gridCol w="2021746">
                  <a:extLst>
                    <a:ext uri="{9D8B030D-6E8A-4147-A177-3AD203B41FA5}">
                      <a16:colId xmlns:a16="http://schemas.microsoft.com/office/drawing/2014/main" xmlns="" val="284311610"/>
                    </a:ext>
                  </a:extLst>
                </a:gridCol>
                <a:gridCol w="2047078">
                  <a:extLst>
                    <a:ext uri="{9D8B030D-6E8A-4147-A177-3AD203B41FA5}">
                      <a16:colId xmlns:a16="http://schemas.microsoft.com/office/drawing/2014/main" xmlns="" val="1235871454"/>
                    </a:ext>
                  </a:extLst>
                </a:gridCol>
                <a:gridCol w="2170939">
                  <a:extLst>
                    <a:ext uri="{9D8B030D-6E8A-4147-A177-3AD203B41FA5}">
                      <a16:colId xmlns:a16="http://schemas.microsoft.com/office/drawing/2014/main" xmlns="" val="2126728798"/>
                    </a:ext>
                  </a:extLst>
                </a:gridCol>
                <a:gridCol w="2170939">
                  <a:extLst>
                    <a:ext uri="{9D8B030D-6E8A-4147-A177-3AD203B41FA5}">
                      <a16:colId xmlns:a16="http://schemas.microsoft.com/office/drawing/2014/main" xmlns="" val="2084617311"/>
                    </a:ext>
                  </a:extLst>
                </a:gridCol>
              </a:tblGrid>
              <a:tr h="531443">
                <a:tc>
                  <a:txBody>
                    <a:bodyPr/>
                    <a:lstStyle/>
                    <a:p>
                      <a:pPr algn="ctr"/>
                      <a:endParaRPr lang="en-IN" sz="1600" dirty="0">
                        <a:solidFill>
                          <a:srgbClr val="3F3F3F"/>
                        </a:solidFill>
                      </a:endParaRPr>
                    </a:p>
                  </a:txBody>
                  <a:tcPr marL="94257" marR="94257" anchor="ctr">
                    <a:solidFill>
                      <a:schemeClr val="accent2"/>
                    </a:solidFill>
                  </a:tcPr>
                </a:tc>
                <a:tc>
                  <a:txBody>
                    <a:bodyPr/>
                    <a:lstStyle/>
                    <a:p>
                      <a:pPr algn="ctr"/>
                      <a:r>
                        <a:rPr lang="en-IN" sz="2400" b="1" i="0" u="none" strike="noStrike" kern="1200" dirty="0">
                          <a:solidFill>
                            <a:srgbClr val="3F3F3F"/>
                          </a:solidFill>
                          <a:effectLst/>
                          <a:latin typeface="Century Gothic" panose="020B0502020202020204" pitchFamily="34" charset="0"/>
                          <a:ea typeface="+mn-ea"/>
                          <a:cs typeface="+mn-cs"/>
                        </a:rPr>
                        <a:t>YES</a:t>
                      </a:r>
                      <a:endParaRPr lang="en-IN" sz="2400" dirty="0">
                        <a:solidFill>
                          <a:srgbClr val="3F3F3F"/>
                        </a:solidFill>
                        <a:latin typeface="Century Gothic" panose="020B0502020202020204" pitchFamily="34" charset="0"/>
                      </a:endParaRPr>
                    </a:p>
                  </a:txBody>
                  <a:tcPr marL="94257" marR="94257" anchor="ctr">
                    <a:solidFill>
                      <a:schemeClr val="accent2"/>
                    </a:solidFill>
                  </a:tcPr>
                </a:tc>
                <a:tc>
                  <a:txBody>
                    <a:bodyPr/>
                    <a:lstStyle/>
                    <a:p>
                      <a:pPr algn="ctr"/>
                      <a:r>
                        <a:rPr lang="en-IN" sz="2400" b="1" i="0" u="none" strike="noStrike" kern="1200" dirty="0">
                          <a:solidFill>
                            <a:srgbClr val="3F3F3F"/>
                          </a:solidFill>
                          <a:effectLst/>
                          <a:latin typeface="Century Gothic" panose="020B0502020202020204" pitchFamily="34" charset="0"/>
                          <a:ea typeface="+mn-ea"/>
                          <a:cs typeface="+mn-cs"/>
                        </a:rPr>
                        <a:t>NO</a:t>
                      </a:r>
                      <a:endParaRPr lang="en-IN" sz="2400" dirty="0">
                        <a:solidFill>
                          <a:srgbClr val="3F3F3F"/>
                        </a:solidFill>
                        <a:latin typeface="Century Gothic" panose="020B0502020202020204" pitchFamily="34" charset="0"/>
                      </a:endParaRPr>
                    </a:p>
                  </a:txBody>
                  <a:tcPr marL="94257" marR="94257" anchor="ctr">
                    <a:solidFill>
                      <a:schemeClr val="accent2"/>
                    </a:solidFill>
                  </a:tcPr>
                </a:tc>
                <a:tc>
                  <a:txBody>
                    <a:bodyPr/>
                    <a:lstStyle/>
                    <a:p>
                      <a:pPr algn="ctr"/>
                      <a:r>
                        <a:rPr lang="en-IN" sz="2400" b="1" i="0" u="none" strike="noStrike" kern="1200" dirty="0">
                          <a:solidFill>
                            <a:srgbClr val="3F3F3F"/>
                          </a:solidFill>
                          <a:effectLst/>
                          <a:latin typeface="Century Gothic" panose="020B0502020202020204" pitchFamily="34" charset="0"/>
                          <a:ea typeface="+mn-ea"/>
                          <a:cs typeface="+mn-cs"/>
                        </a:rPr>
                        <a:t>SOMETIMES</a:t>
                      </a:r>
                      <a:endParaRPr lang="en-IN" sz="2400" dirty="0">
                        <a:solidFill>
                          <a:srgbClr val="3F3F3F"/>
                        </a:solidFill>
                        <a:latin typeface="Century Gothic" panose="020B0502020202020204" pitchFamily="34" charset="0"/>
                      </a:endParaRPr>
                    </a:p>
                  </a:txBody>
                  <a:tcPr marL="94257" marR="94257" anchor="ctr">
                    <a:solidFill>
                      <a:schemeClr val="accent2"/>
                    </a:solidFill>
                  </a:tcPr>
                </a:tc>
                <a:tc>
                  <a:txBody>
                    <a:bodyPr/>
                    <a:lstStyle/>
                    <a:p>
                      <a:pPr algn="ctr"/>
                      <a:r>
                        <a:rPr lang="en-IN" sz="2400" b="1" i="0" u="none" strike="noStrike" kern="1200" dirty="0">
                          <a:solidFill>
                            <a:srgbClr val="3F3F3F"/>
                          </a:solidFill>
                          <a:effectLst/>
                          <a:latin typeface="Century Gothic" panose="020B0502020202020204" pitchFamily="34" charset="0"/>
                          <a:ea typeface="+mn-ea"/>
                          <a:cs typeface="+mn-cs"/>
                        </a:rPr>
                        <a:t>IT DEPENDS</a:t>
                      </a:r>
                      <a:endParaRPr lang="en-IN" sz="2400" dirty="0">
                        <a:solidFill>
                          <a:srgbClr val="3F3F3F"/>
                        </a:solidFill>
                        <a:latin typeface="Century Gothic" panose="020B0502020202020204" pitchFamily="34" charset="0"/>
                      </a:endParaRPr>
                    </a:p>
                  </a:txBody>
                  <a:tcPr marL="94257" marR="94257" anchor="ctr">
                    <a:solidFill>
                      <a:schemeClr val="accent2"/>
                    </a:solidFill>
                  </a:tcPr>
                </a:tc>
                <a:extLst>
                  <a:ext uri="{0D108BD9-81ED-4DB2-BD59-A6C34878D82A}">
                    <a16:rowId xmlns:a16="http://schemas.microsoft.com/office/drawing/2014/main" xmlns="" val="2215579220"/>
                  </a:ext>
                </a:extLst>
              </a:tr>
              <a:tr h="698309">
                <a:tc>
                  <a:txBody>
                    <a:bodyPr/>
                    <a:lstStyle/>
                    <a:p>
                      <a:r>
                        <a:rPr lang="en-IN" sz="1400" b="1" i="0" u="none" strike="noStrike" kern="1200" dirty="0">
                          <a:solidFill>
                            <a:schemeClr val="tx1"/>
                          </a:solidFill>
                          <a:effectLst/>
                          <a:latin typeface="Century Gothic" panose="020B0502020202020204" pitchFamily="34" charset="0"/>
                          <a:ea typeface="+mn-ea"/>
                          <a:cs typeface="+mn-cs"/>
                        </a:rPr>
                        <a:t>Delete Paragraphs</a:t>
                      </a:r>
                      <a:endParaRPr lang="en-IN" sz="1400" dirty="0">
                        <a:solidFill>
                          <a:schemeClr val="tx1"/>
                        </a:solidFill>
                        <a:latin typeface="Century Gothic" panose="020B0502020202020204" pitchFamily="34" charset="0"/>
                      </a:endParaRPr>
                    </a:p>
                  </a:txBody>
                  <a:tcPr marL="182880" marR="94257" anchor="ctr">
                    <a:solidFill>
                      <a:schemeClr val="accent3">
                        <a:lumMod val="90000"/>
                      </a:schemeClr>
                    </a:solidFill>
                  </a:tcPr>
                </a:tc>
                <a:tc>
                  <a:txBody>
                    <a:bodyPr/>
                    <a:lstStyle/>
                    <a:p>
                      <a:pPr algn="ctr"/>
                      <a:r>
                        <a:rPr lang="en-IN" sz="4000" b="0" i="0" u="none" strike="noStrike" kern="1200" dirty="0">
                          <a:solidFill>
                            <a:srgbClr val="00B050"/>
                          </a:solidFill>
                          <a:effectLst/>
                          <a:latin typeface="Century Gothic" panose="020B0502020202020204" pitchFamily="34" charset="0"/>
                          <a:ea typeface="+mn-ea"/>
                          <a:cs typeface="+mn-cs"/>
                          <a:sym typeface="Wingdings" panose="05000000000000000000" pitchFamily="2" charset="2"/>
                        </a:rPr>
                        <a:t></a:t>
                      </a:r>
                      <a:endParaRPr lang="en-IN" sz="4000" dirty="0">
                        <a:solidFill>
                          <a:srgbClr val="00B050"/>
                        </a:solidFill>
                        <a:latin typeface="Century Gothic" panose="020B0502020202020204" pitchFamily="34" charset="0"/>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xmlns="" val="2516563405"/>
                  </a:ext>
                </a:extLst>
              </a:tr>
              <a:tr h="698309">
                <a:tc>
                  <a:txBody>
                    <a:bodyPr/>
                    <a:lstStyle/>
                    <a:p>
                      <a:r>
                        <a:rPr lang="en-IN" sz="1400" b="1" i="0" u="none" strike="noStrike" kern="1200" dirty="0">
                          <a:solidFill>
                            <a:schemeClr val="tx1"/>
                          </a:solidFill>
                          <a:effectLst/>
                          <a:latin typeface="Century Gothic" panose="020B0502020202020204" pitchFamily="34" charset="0"/>
                          <a:ea typeface="+mn-ea"/>
                          <a:cs typeface="+mn-cs"/>
                        </a:rPr>
                        <a:t>Strike Thru Lines</a:t>
                      </a:r>
                      <a:endParaRPr lang="en-IN" sz="1400" dirty="0">
                        <a:solidFill>
                          <a:schemeClr val="tx1"/>
                        </a:solidFill>
                        <a:latin typeface="Century Gothic" panose="020B0502020202020204" pitchFamily="34" charset="0"/>
                      </a:endParaRPr>
                    </a:p>
                  </a:txBody>
                  <a:tcPr marL="182880" marR="94257" anchor="ctr">
                    <a:solidFill>
                      <a:schemeClr val="accent3">
                        <a:lumMod val="90000"/>
                      </a:schemeClr>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r>
                        <a:rPr lang="en-IN" sz="4400" b="0" i="0" u="none" strike="noStrike" dirty="0">
                          <a:solidFill>
                            <a:srgbClr val="FF0000"/>
                          </a:solidFill>
                          <a:effectLst/>
                          <a:latin typeface="+mn-lt"/>
                          <a:sym typeface="Wingdings 2" panose="05020102010507070707" pitchFamily="18" charset="2"/>
                        </a:rPr>
                        <a:t></a:t>
                      </a:r>
                      <a:endParaRPr lang="en-IN" sz="4400" dirty="0">
                        <a:solidFill>
                          <a:srgbClr val="FF0000"/>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xmlns="" val="1907125693"/>
                  </a:ext>
                </a:extLst>
              </a:tr>
              <a:tr h="698309">
                <a:tc>
                  <a:txBody>
                    <a:bodyPr/>
                    <a:lstStyle/>
                    <a:p>
                      <a:r>
                        <a:rPr lang="en-IN" sz="1400" b="1" i="0" u="none" strike="noStrike" kern="1200" dirty="0">
                          <a:solidFill>
                            <a:schemeClr val="tx1"/>
                          </a:solidFill>
                          <a:effectLst/>
                          <a:latin typeface="Century Gothic" panose="020B0502020202020204" pitchFamily="34" charset="0"/>
                          <a:ea typeface="+mn-ea"/>
                          <a:cs typeface="+mn-cs"/>
                        </a:rPr>
                        <a:t>Write in the Margins</a:t>
                      </a:r>
                      <a:endParaRPr lang="en-IN" sz="1400" dirty="0">
                        <a:solidFill>
                          <a:schemeClr val="tx1"/>
                        </a:solidFill>
                        <a:latin typeface="Century Gothic" panose="020B0502020202020204" pitchFamily="34" charset="0"/>
                      </a:endParaRPr>
                    </a:p>
                  </a:txBody>
                  <a:tcPr marL="182880" marR="94257" anchor="ctr">
                    <a:solidFill>
                      <a:schemeClr val="accent3">
                        <a:lumMod val="90000"/>
                      </a:schemeClr>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r>
                        <a:rPr kumimoji="0" lang="en-IN" sz="4400" b="0"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xmlns="" val="2955032543"/>
                  </a:ext>
                </a:extLst>
              </a:tr>
              <a:tr h="698309">
                <a:tc>
                  <a:txBody>
                    <a:bodyPr/>
                    <a:lstStyle/>
                    <a:p>
                      <a:r>
                        <a:rPr lang="en-IN" sz="1400" b="1" i="0" u="none" strike="noStrike" kern="1200" dirty="0">
                          <a:solidFill>
                            <a:schemeClr val="tx1"/>
                          </a:solidFill>
                          <a:effectLst/>
                          <a:latin typeface="Century Gothic" panose="020B0502020202020204" pitchFamily="34" charset="0"/>
                          <a:ea typeface="+mn-ea"/>
                          <a:cs typeface="+mn-cs"/>
                        </a:rPr>
                        <a:t>Add New Paragraphs</a:t>
                      </a:r>
                      <a:endParaRPr lang="en-IN" sz="1400" dirty="0">
                        <a:solidFill>
                          <a:schemeClr val="tx1"/>
                        </a:solidFill>
                        <a:latin typeface="Century Gothic" panose="020B0502020202020204" pitchFamily="34" charset="0"/>
                      </a:endParaRPr>
                    </a:p>
                  </a:txBody>
                  <a:tcPr marL="182880" marR="94257" anchor="ctr">
                    <a:solidFill>
                      <a:schemeClr val="accent3">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sym typeface="Wingdings" panose="05000000000000000000" pitchFamily="2" charset="2"/>
                        </a:rPr>
                        <a:t></a:t>
                      </a: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sym typeface="Wingdings" panose="05000000000000000000" pitchFamily="2" charset="2"/>
                        </a:rPr>
                        <a:t></a:t>
                      </a: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extLst>
                  <a:ext uri="{0D108BD9-81ED-4DB2-BD59-A6C34878D82A}">
                    <a16:rowId xmlns:a16="http://schemas.microsoft.com/office/drawing/2014/main" xmlns="" val="2684881273"/>
                  </a:ext>
                </a:extLst>
              </a:tr>
              <a:tr h="698309">
                <a:tc>
                  <a:txBody>
                    <a:bodyPr/>
                    <a:lstStyle/>
                    <a:p>
                      <a:r>
                        <a:rPr lang="en-IN" sz="1400" b="1" dirty="0">
                          <a:solidFill>
                            <a:schemeClr val="tx1"/>
                          </a:solidFill>
                          <a:latin typeface="Century Gothic" panose="020B0502020202020204" pitchFamily="34" charset="0"/>
                        </a:rPr>
                        <a:t>Add More Spec. Prov.</a:t>
                      </a:r>
                    </a:p>
                  </a:txBody>
                  <a:tcPr marL="182880" marR="94257" anchor="ctr">
                    <a:solidFill>
                      <a:schemeClr val="accent3">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sym typeface="Wingdings" panose="05000000000000000000" pitchFamily="2" charset="2"/>
                        </a:rPr>
                        <a:t></a:t>
                      </a: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extLst>
                  <a:ext uri="{0D108BD9-81ED-4DB2-BD59-A6C34878D82A}">
                    <a16:rowId xmlns:a16="http://schemas.microsoft.com/office/drawing/2014/main" xmlns="" val="2363365794"/>
                  </a:ext>
                </a:extLst>
              </a:tr>
              <a:tr h="698309">
                <a:tc>
                  <a:txBody>
                    <a:bodyPr/>
                    <a:lstStyle/>
                    <a:p>
                      <a:r>
                        <a:rPr lang="en-IN" sz="1400" b="1" dirty="0">
                          <a:solidFill>
                            <a:schemeClr val="tx1"/>
                          </a:solidFill>
                          <a:latin typeface="Century Gothic" panose="020B0502020202020204" pitchFamily="34" charset="0"/>
                        </a:rPr>
                        <a:t>Change Contract Terms</a:t>
                      </a:r>
                    </a:p>
                  </a:txBody>
                  <a:tcPr marL="182880" marR="94257" anchor="ctr">
                    <a:solidFill>
                      <a:schemeClr val="accent3">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sym typeface="Wingdings" panose="05000000000000000000" pitchFamily="2" charset="2"/>
                        </a:rPr>
                        <a:t></a:t>
                      </a: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algn="ctr"/>
                      <a:endParaRPr lang="en-IN" sz="1600" dirty="0">
                        <a:solidFill>
                          <a:schemeClr val="tx1"/>
                        </a:solidFill>
                        <a:latin typeface="+mn-lt"/>
                      </a:endParaRPr>
                    </a:p>
                  </a:txBody>
                  <a:tcPr marL="94257" marR="94257"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sym typeface="Wingdings" panose="05000000000000000000" pitchFamily="2" charset="2"/>
                        </a:rPr>
                        <a:t></a:t>
                      </a:r>
                      <a:endParaRPr kumimoji="0" lang="en-IN" sz="4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txBody>
                  <a:tcPr marL="94257" marR="94257" anchor="ctr">
                    <a:solidFill>
                      <a:schemeClr val="accent3"/>
                    </a:solidFill>
                  </a:tcPr>
                </a:tc>
                <a:extLst>
                  <a:ext uri="{0D108BD9-81ED-4DB2-BD59-A6C34878D82A}">
                    <a16:rowId xmlns:a16="http://schemas.microsoft.com/office/drawing/2014/main" xmlns="" val="1608799389"/>
                  </a:ext>
                </a:extLst>
              </a:tr>
            </a:tbl>
          </a:graphicData>
        </a:graphic>
      </p:graphicFrame>
      <p:sp>
        <p:nvSpPr>
          <p:cNvPr id="4" name="Slide Number Placeholder 3">
            <a:extLst>
              <a:ext uri="{FF2B5EF4-FFF2-40B4-BE49-F238E27FC236}">
                <a16:creationId xmlns:a16="http://schemas.microsoft.com/office/drawing/2014/main" xmlns="" id="{7553D90E-F2EA-4BA1-ACBD-9D3D0EB22C8A}"/>
              </a:ext>
            </a:extLst>
          </p:cNvPr>
          <p:cNvSpPr>
            <a:spLocks noGrp="1"/>
          </p:cNvSpPr>
          <p:nvPr>
            <p:ph type="sldNum" sz="quarter" idx="18"/>
          </p:nvPr>
        </p:nvSpPr>
        <p:spPr/>
        <p:txBody>
          <a:bodyPr/>
          <a:lstStyle/>
          <a:p>
            <a:fld id="{8699F50C-BE38-4BD0-BA84-9B090E1F2B9B}" type="slidenum">
              <a:rPr lang="en-IN" smtClean="0"/>
              <a:pPr/>
              <a:t>15</a:t>
            </a:fld>
            <a:endParaRPr lang="en-IN" dirty="0"/>
          </a:p>
        </p:txBody>
      </p:sp>
    </p:spTree>
    <p:extLst>
      <p:ext uri="{BB962C8B-B14F-4D97-AF65-F5344CB8AC3E}">
        <p14:creationId xmlns:p14="http://schemas.microsoft.com/office/powerpoint/2010/main" val="297370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17475"/>
            <a:ext cx="8333222" cy="1147969"/>
          </a:xfrm>
        </p:spPr>
        <p:txBody>
          <a:bodyPr/>
          <a:lstStyle/>
          <a:p>
            <a:r>
              <a:rPr lang="en-ZA" dirty="0">
                <a:latin typeface="Century Gothic" panose="020B0502020202020204" pitchFamily="34" charset="0"/>
              </a:rPr>
              <a:t>Statements </a:t>
            </a:r>
            <a:r>
              <a:rPr lang="en-ZA" b="0" dirty="0">
                <a:latin typeface="Century Gothic" panose="020B0502020202020204" pitchFamily="34" charset="0"/>
              </a:rPr>
              <a:t>of Fact</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041372"/>
            <a:ext cx="7368596" cy="608895"/>
          </a:xfrm>
        </p:spPr>
        <p:txBody>
          <a:bodyPr/>
          <a:lstStyle/>
          <a:p>
            <a:r>
              <a:rPr lang="da-DK" spc="160" dirty="0">
                <a:latin typeface="Century Gothic" panose="020B0502020202020204" pitchFamily="34" charset="0"/>
              </a:rPr>
              <a:t>Properly Adding Terms to a TAR</a:t>
            </a:r>
            <a:r>
              <a:rPr lang="da-DK" sz="1600" spc="160" baseline="60000" dirty="0">
                <a:latin typeface="Century Gothic" panose="020B0502020202020204" pitchFamily="34" charset="0"/>
              </a:rPr>
              <a:t>®</a:t>
            </a:r>
            <a:r>
              <a:rPr lang="da-DK" spc="160" dirty="0">
                <a:latin typeface="Century Gothic" panose="020B0502020202020204" pitchFamily="34" charset="0"/>
              </a:rPr>
              <a:t> Contract</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320062" y="1850989"/>
            <a:ext cx="10937963" cy="4759536"/>
          </a:xfrm>
        </p:spPr>
        <p:txBody>
          <a:bodyPr>
            <a:normAutofit lnSpcReduction="10000"/>
          </a:bodyPr>
          <a:lstStyle/>
          <a:p>
            <a:pPr marL="0" indent="0">
              <a:buClr>
                <a:schemeClr val="accent2"/>
              </a:buClr>
              <a:buNone/>
            </a:pPr>
            <a:r>
              <a:rPr lang="en-US" sz="2000" dirty="0">
                <a:latin typeface="Century Gothic" panose="020B0502020202020204" pitchFamily="34" charset="0"/>
              </a:rPr>
              <a:t>It is possible to somewhat alter a TAR</a:t>
            </a:r>
            <a:r>
              <a:rPr lang="da-DK" sz="1600" spc="160" baseline="60000" dirty="0">
                <a:latin typeface="Century Gothic" panose="020B0502020202020204" pitchFamily="34" charset="0"/>
              </a:rPr>
              <a:t>®</a:t>
            </a:r>
            <a:r>
              <a:rPr lang="en-US" sz="2000" dirty="0">
                <a:latin typeface="Century Gothic" panose="020B0502020202020204" pitchFamily="34" charset="0"/>
              </a:rPr>
              <a:t> contract without accidentally practicing law. For example:</a:t>
            </a:r>
          </a:p>
          <a:p>
            <a:pPr marL="0" indent="0">
              <a:buClr>
                <a:schemeClr val="accent2"/>
              </a:buClr>
              <a:buNone/>
            </a:pPr>
            <a:endParaRPr lang="en-US" sz="2000" dirty="0">
              <a:latin typeface="Century Gothic" panose="020B0502020202020204" pitchFamily="34" charset="0"/>
            </a:endParaRPr>
          </a:p>
          <a:p>
            <a:pPr marL="0" indent="0">
              <a:buClr>
                <a:schemeClr val="accent2"/>
              </a:buClr>
              <a:buNone/>
            </a:pPr>
            <a:r>
              <a:rPr lang="en-US" sz="2000" dirty="0">
                <a:latin typeface="Century Gothic" panose="020B0502020202020204" pitchFamily="34" charset="0"/>
              </a:rPr>
              <a:t>In Paragraph D (“Reconciliation”) of the Commercial Lease Addendum For Expense Reimbursement (Form 2103), it states </a:t>
            </a:r>
            <a:r>
              <a:rPr lang="en-US" sz="2000" i="1" dirty="0">
                <a:solidFill>
                  <a:schemeClr val="accent1">
                    <a:lumMod val="50000"/>
                    <a:lumOff val="50000"/>
                  </a:schemeClr>
                </a:solidFill>
                <a:latin typeface="Century Gothic" panose="020B0502020202020204" pitchFamily="34" charset="0"/>
              </a:rPr>
              <a:t>“…Tenant must pay the deficient amount to Landlord within 30 days after Landlord notifies Tenant of the deficient amount.”</a:t>
            </a:r>
          </a:p>
          <a:p>
            <a:pPr marL="0" indent="0">
              <a:buClr>
                <a:schemeClr val="accent2"/>
              </a:buClr>
              <a:buNone/>
            </a:pPr>
            <a:endParaRPr lang="en-US" sz="2000" i="1" dirty="0">
              <a:latin typeface="Century Gothic" panose="020B0502020202020204" pitchFamily="34" charset="0"/>
            </a:endParaRPr>
          </a:p>
          <a:p>
            <a:pPr marL="0" indent="0">
              <a:buClr>
                <a:schemeClr val="accent2"/>
              </a:buClr>
              <a:buNone/>
            </a:pPr>
            <a:r>
              <a:rPr lang="en-US" sz="2000" dirty="0">
                <a:latin typeface="Century Gothic" panose="020B0502020202020204" pitchFamily="34" charset="0"/>
              </a:rPr>
              <a:t>But what if you successfully negotiate more time for your client to pay the Landlord?</a:t>
            </a:r>
          </a:p>
          <a:p>
            <a:pPr marL="0" indent="0">
              <a:buClr>
                <a:schemeClr val="accent2"/>
              </a:buClr>
              <a:buNone/>
            </a:pPr>
            <a:endParaRPr lang="en-US" sz="2000" dirty="0">
              <a:latin typeface="Century Gothic" panose="020B0502020202020204" pitchFamily="34" charset="0"/>
            </a:endParaRPr>
          </a:p>
          <a:p>
            <a:pPr marL="0" indent="0">
              <a:buClr>
                <a:schemeClr val="accent2"/>
              </a:buClr>
              <a:buNone/>
            </a:pPr>
            <a:r>
              <a:rPr lang="en-US" sz="2000" dirty="0">
                <a:latin typeface="Century Gothic" panose="020B0502020202020204" pitchFamily="34" charset="0"/>
              </a:rPr>
              <a:t>In Paragraph E (“Special Provisions”), one can insert the following text: </a:t>
            </a:r>
            <a:r>
              <a:rPr lang="en-US" sz="2000" dirty="0">
                <a:solidFill>
                  <a:schemeClr val="accent1">
                    <a:lumMod val="50000"/>
                    <a:lumOff val="50000"/>
                  </a:schemeClr>
                </a:solidFill>
                <a:latin typeface="Century Gothic" panose="020B0502020202020204" pitchFamily="34" charset="0"/>
              </a:rPr>
              <a:t>“</a:t>
            </a:r>
            <a:r>
              <a:rPr lang="en-US" sz="2000" i="1" dirty="0">
                <a:solidFill>
                  <a:schemeClr val="accent1">
                    <a:lumMod val="50000"/>
                    <a:lumOff val="50000"/>
                  </a:schemeClr>
                </a:solidFill>
                <a:latin typeface="Century Gothic" panose="020B0502020202020204" pitchFamily="34" charset="0"/>
              </a:rPr>
              <a:t>The Landlord will grant Tenant an additional 150 days to pay any deficient amounts referenced in Paragraph D.”</a:t>
            </a:r>
          </a:p>
          <a:p>
            <a:pPr marL="0" indent="0">
              <a:buClr>
                <a:schemeClr val="accent2"/>
              </a:buClr>
              <a:buNone/>
            </a:pPr>
            <a:endParaRPr lang="en-US" sz="2000" dirty="0">
              <a:latin typeface="Century Gothic" panose="020B0502020202020204" pitchFamily="34" charset="0"/>
            </a:endParaRPr>
          </a:p>
          <a:p>
            <a:pPr marL="0" indent="0">
              <a:buClr>
                <a:schemeClr val="accent2"/>
              </a:buClr>
              <a:buNone/>
            </a:pPr>
            <a:r>
              <a:rPr lang="en-US" sz="2000" dirty="0">
                <a:latin typeface="Century Gothic" panose="020B0502020202020204" pitchFamily="34" charset="0"/>
              </a:rPr>
              <a:t>This effectively gets the Tenant a total of 180 days to repay the CAM Reconciliation bill.</a:t>
            </a:r>
            <a:endParaRPr lang="en-IN" sz="2000" dirty="0">
              <a:latin typeface="Century Gothic" panose="020B0502020202020204" pitchFamily="34" charset="0"/>
            </a:endParaRP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16</a:t>
            </a:fld>
            <a:endParaRPr lang="en-IN" dirty="0"/>
          </a:p>
        </p:txBody>
      </p:sp>
    </p:spTree>
    <p:extLst>
      <p:ext uri="{BB962C8B-B14F-4D97-AF65-F5344CB8AC3E}">
        <p14:creationId xmlns:p14="http://schemas.microsoft.com/office/powerpoint/2010/main" val="215135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17</a:t>
            </a:fld>
            <a:endParaRPr lang="en-IN" dirty="0"/>
          </a:p>
        </p:txBody>
      </p:sp>
      <p:pic>
        <p:nvPicPr>
          <p:cNvPr id="17" name="Picture 16">
            <a:extLst>
              <a:ext uri="{FF2B5EF4-FFF2-40B4-BE49-F238E27FC236}">
                <a16:creationId xmlns:a16="http://schemas.microsoft.com/office/drawing/2014/main" xmlns="" id="{5906437F-00C5-4923-B571-4026278F6145}"/>
              </a:ext>
            </a:extLst>
          </p:cNvPr>
          <p:cNvPicPr>
            <a:picLocks noChangeAspect="1"/>
          </p:cNvPicPr>
          <p:nvPr/>
        </p:nvPicPr>
        <p:blipFill rotWithShape="1">
          <a:blip r:embed="rId2"/>
          <a:srcRect l="30000" t="6239" r="30986" b="4098"/>
          <a:stretch/>
        </p:blipFill>
        <p:spPr>
          <a:xfrm>
            <a:off x="117170" y="93975"/>
            <a:ext cx="5159506" cy="6670049"/>
          </a:xfrm>
          <a:prstGeom prst="rect">
            <a:avLst/>
          </a:prstGeom>
          <a:ln>
            <a:solidFill>
              <a:srgbClr val="0937C9"/>
            </a:solidFill>
          </a:ln>
        </p:spPr>
      </p:pic>
      <p:sp>
        <p:nvSpPr>
          <p:cNvPr id="10" name="Rectangle 9">
            <a:extLst>
              <a:ext uri="{FF2B5EF4-FFF2-40B4-BE49-F238E27FC236}">
                <a16:creationId xmlns:a16="http://schemas.microsoft.com/office/drawing/2014/main" xmlns="" id="{4172428C-35C0-4DC2-86C2-72C3E9FFC817}"/>
              </a:ext>
            </a:extLst>
          </p:cNvPr>
          <p:cNvSpPr/>
          <p:nvPr/>
        </p:nvSpPr>
        <p:spPr>
          <a:xfrm>
            <a:off x="1543575" y="2072081"/>
            <a:ext cx="3456264" cy="117446"/>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F972AC3-4D3A-4159-A3AD-CF5D180AA04D}"/>
              </a:ext>
            </a:extLst>
          </p:cNvPr>
          <p:cNvSpPr/>
          <p:nvPr/>
        </p:nvSpPr>
        <p:spPr>
          <a:xfrm>
            <a:off x="605107" y="2189527"/>
            <a:ext cx="1701865" cy="117447"/>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E7E313F-8EB7-4ED9-BE9C-74E3113D2BAA}"/>
              </a:ext>
            </a:extLst>
          </p:cNvPr>
          <p:cNvSpPr txBox="1"/>
          <p:nvPr/>
        </p:nvSpPr>
        <p:spPr>
          <a:xfrm>
            <a:off x="6543413" y="2114026"/>
            <a:ext cx="4731391" cy="4401205"/>
          </a:xfrm>
          <a:prstGeom prst="rect">
            <a:avLst/>
          </a:prstGeom>
          <a:noFill/>
        </p:spPr>
        <p:txBody>
          <a:bodyPr wrap="square" rtlCol="0">
            <a:spAutoFit/>
          </a:bodyPr>
          <a:lstStyle/>
          <a:p>
            <a:r>
              <a:rPr lang="en-US" sz="2000" dirty="0">
                <a:latin typeface="Century Gothic" panose="020B0502020202020204" pitchFamily="34" charset="0"/>
              </a:rPr>
              <a:t>In Paragraph D (“Reconciliation”), it states </a:t>
            </a:r>
            <a:r>
              <a:rPr lang="en-US" sz="2000" i="1" dirty="0">
                <a:solidFill>
                  <a:schemeClr val="accent1">
                    <a:lumMod val="50000"/>
                    <a:lumOff val="50000"/>
                  </a:schemeClr>
                </a:solidFill>
                <a:latin typeface="Century Gothic" panose="020B0502020202020204" pitchFamily="34" charset="0"/>
              </a:rPr>
              <a:t>“…Tenant must pay the deficient amount to Landlord within 30 days after Landlord notifies Tenant of the deficient amount.”</a:t>
            </a: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r>
              <a:rPr lang="en-US" sz="2000" dirty="0">
                <a:latin typeface="Century Gothic" panose="020B0502020202020204" pitchFamily="34" charset="0"/>
              </a:rPr>
              <a:t>In Paragraph E (“Special Provisions”), one can insert the following text: </a:t>
            </a:r>
            <a:r>
              <a:rPr lang="en-US" sz="2000" dirty="0">
                <a:solidFill>
                  <a:schemeClr val="accent1">
                    <a:lumMod val="50000"/>
                    <a:lumOff val="50000"/>
                  </a:schemeClr>
                </a:solidFill>
                <a:latin typeface="Century Gothic" panose="020B0502020202020204" pitchFamily="34" charset="0"/>
              </a:rPr>
              <a:t>“</a:t>
            </a:r>
            <a:r>
              <a:rPr lang="en-US" sz="2000" i="1" dirty="0">
                <a:solidFill>
                  <a:schemeClr val="accent1">
                    <a:lumMod val="50000"/>
                    <a:lumOff val="50000"/>
                  </a:schemeClr>
                </a:solidFill>
                <a:latin typeface="Century Gothic" panose="020B0502020202020204" pitchFamily="34" charset="0"/>
              </a:rPr>
              <a:t>The Landlord will grant Tenant an additional 150 days to pay any deficient amounts referenced in Paragraph D.”</a:t>
            </a:r>
          </a:p>
        </p:txBody>
      </p:sp>
      <p:sp>
        <p:nvSpPr>
          <p:cNvPr id="13" name="Arrow: Right 12">
            <a:extLst>
              <a:ext uri="{FF2B5EF4-FFF2-40B4-BE49-F238E27FC236}">
                <a16:creationId xmlns:a16="http://schemas.microsoft.com/office/drawing/2014/main" xmlns="" id="{33236569-E9D7-480B-BD17-E8456EDF7677}"/>
              </a:ext>
            </a:extLst>
          </p:cNvPr>
          <p:cNvSpPr/>
          <p:nvPr/>
        </p:nvSpPr>
        <p:spPr>
          <a:xfrm rot="8956729">
            <a:off x="5013665" y="1791130"/>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C8E3D6BE-792B-44CE-9903-8E8CD72662A8}"/>
              </a:ext>
            </a:extLst>
          </p:cNvPr>
          <p:cNvSpPr/>
          <p:nvPr/>
        </p:nvSpPr>
        <p:spPr>
          <a:xfrm rot="10800000">
            <a:off x="1464429" y="3057786"/>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07E084A3-59CD-43E0-AF61-8395F83ACAA8}"/>
              </a:ext>
            </a:extLst>
          </p:cNvPr>
          <p:cNvSpPr txBox="1"/>
          <p:nvPr/>
        </p:nvSpPr>
        <p:spPr>
          <a:xfrm>
            <a:off x="830510" y="3506598"/>
            <a:ext cx="4035105" cy="707886"/>
          </a:xfrm>
          <a:prstGeom prst="rect">
            <a:avLst/>
          </a:prstGeom>
          <a:noFill/>
        </p:spPr>
        <p:txBody>
          <a:bodyPr wrap="square" rtlCol="0">
            <a:spAutoFit/>
          </a:bodyPr>
          <a:lstStyle/>
          <a:p>
            <a:pPr algn="ctr"/>
            <a:r>
              <a:rPr lang="en-US" sz="2000" dirty="0">
                <a:solidFill>
                  <a:schemeClr val="accent1">
                    <a:lumMod val="50000"/>
                    <a:lumOff val="50000"/>
                  </a:schemeClr>
                </a:solidFill>
                <a:latin typeface="Century Gothic" panose="020B0502020202020204" pitchFamily="34" charset="0"/>
              </a:rPr>
              <a:t>Add your </a:t>
            </a:r>
            <a:br>
              <a:rPr lang="en-US" sz="2000" dirty="0">
                <a:solidFill>
                  <a:schemeClr val="accent1">
                    <a:lumMod val="50000"/>
                    <a:lumOff val="50000"/>
                  </a:schemeClr>
                </a:solidFill>
                <a:latin typeface="Century Gothic" panose="020B0502020202020204" pitchFamily="34" charset="0"/>
              </a:rPr>
            </a:br>
            <a:r>
              <a:rPr lang="en-US" sz="2000" dirty="0">
                <a:solidFill>
                  <a:schemeClr val="accent1">
                    <a:lumMod val="50000"/>
                    <a:lumOff val="50000"/>
                  </a:schemeClr>
                </a:solidFill>
                <a:latin typeface="Century Gothic" panose="020B0502020202020204" pitchFamily="34" charset="0"/>
              </a:rPr>
              <a:t>Statement of Fact here!</a:t>
            </a:r>
          </a:p>
        </p:txBody>
      </p:sp>
      <p:sp>
        <p:nvSpPr>
          <p:cNvPr id="26" name="TextBox 25">
            <a:extLst>
              <a:ext uri="{FF2B5EF4-FFF2-40B4-BE49-F238E27FC236}">
                <a16:creationId xmlns:a16="http://schemas.microsoft.com/office/drawing/2014/main" xmlns="" id="{1C6A9A33-D390-442E-8A9E-D5DAF5356155}"/>
              </a:ext>
            </a:extLst>
          </p:cNvPr>
          <p:cNvSpPr txBox="1"/>
          <p:nvPr/>
        </p:nvSpPr>
        <p:spPr>
          <a:xfrm>
            <a:off x="6526635" y="749180"/>
            <a:ext cx="317915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Form</a:t>
            </a:r>
            <a:r>
              <a:rPr lang="en-US" sz="2800" dirty="0">
                <a:solidFill>
                  <a:schemeClr val="accent1">
                    <a:lumMod val="90000"/>
                    <a:lumOff val="10000"/>
                  </a:schemeClr>
                </a:solidFill>
                <a:latin typeface="Century Gothic" panose="020B0502020202020204" pitchFamily="34" charset="0"/>
              </a:rPr>
              <a:t> 2103</a:t>
            </a:r>
            <a:endParaRPr lang="en-US" sz="2800" i="1" dirty="0">
              <a:solidFill>
                <a:schemeClr val="accent1">
                  <a:lumMod val="90000"/>
                  <a:lumOff val="1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D681263D-8122-49AB-9361-BC954B46BED5}"/>
              </a:ext>
            </a:extLst>
          </p:cNvPr>
          <p:cNvSpPr txBox="1"/>
          <p:nvPr/>
        </p:nvSpPr>
        <p:spPr>
          <a:xfrm>
            <a:off x="6528033" y="1732091"/>
            <a:ext cx="363131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The Form</a:t>
            </a:r>
            <a:r>
              <a:rPr lang="en-US" sz="2800" dirty="0">
                <a:solidFill>
                  <a:schemeClr val="accent1">
                    <a:lumMod val="90000"/>
                    <a:lumOff val="10000"/>
                  </a:schemeClr>
                </a:solidFill>
                <a:latin typeface="Century Gothic" panose="020B0502020202020204" pitchFamily="34" charset="0"/>
              </a:rPr>
              <a:t> States…</a:t>
            </a:r>
            <a:endParaRPr lang="en-US" sz="2800" i="1" dirty="0">
              <a:solidFill>
                <a:schemeClr val="accent1">
                  <a:lumMod val="90000"/>
                  <a:lumOff val="1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55D33704-D3B2-415E-8B5C-DEFA691AB608}"/>
              </a:ext>
            </a:extLst>
          </p:cNvPr>
          <p:cNvSpPr txBox="1"/>
          <p:nvPr/>
        </p:nvSpPr>
        <p:spPr>
          <a:xfrm>
            <a:off x="6529431" y="4132743"/>
            <a:ext cx="473139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Your Statement </a:t>
            </a:r>
            <a:r>
              <a:rPr lang="en-US" sz="2800" dirty="0">
                <a:solidFill>
                  <a:schemeClr val="accent1">
                    <a:lumMod val="90000"/>
                    <a:lumOff val="10000"/>
                  </a:schemeClr>
                </a:solidFill>
                <a:latin typeface="Century Gothic" panose="020B0502020202020204" pitchFamily="34" charset="0"/>
              </a:rPr>
              <a:t>of Fact…</a:t>
            </a:r>
            <a:endParaRPr lang="en-US" sz="2800" i="1" dirty="0">
              <a:solidFill>
                <a:schemeClr val="accent1">
                  <a:lumMod val="90000"/>
                  <a:lumOff val="10000"/>
                </a:schemeClr>
              </a:solidFill>
              <a:latin typeface="Century Gothic" panose="020B0502020202020204" pitchFamily="34" charset="0"/>
            </a:endParaRPr>
          </a:p>
        </p:txBody>
      </p:sp>
    </p:spTree>
    <p:extLst>
      <p:ext uri="{BB962C8B-B14F-4D97-AF65-F5344CB8AC3E}">
        <p14:creationId xmlns:p14="http://schemas.microsoft.com/office/powerpoint/2010/main" val="313906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2DA8F98-D210-4F45-BFD7-44292DF6E1E3}"/>
              </a:ext>
            </a:extLst>
          </p:cNvPr>
          <p:cNvPicPr>
            <a:picLocks noChangeAspect="1"/>
          </p:cNvPicPr>
          <p:nvPr/>
        </p:nvPicPr>
        <p:blipFill rotWithShape="1">
          <a:blip r:embed="rId2"/>
          <a:srcRect l="30215" t="6487" r="31124" b="4998"/>
          <a:stretch/>
        </p:blipFill>
        <p:spPr>
          <a:xfrm>
            <a:off x="97676" y="78982"/>
            <a:ext cx="5208528" cy="6707712"/>
          </a:xfrm>
          <a:prstGeom prst="rect">
            <a:avLst/>
          </a:prstGeom>
          <a:ln>
            <a:solidFill>
              <a:srgbClr val="0937C9"/>
            </a:solidFill>
          </a:ln>
        </p:spPr>
      </p:pic>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18</a:t>
            </a:fld>
            <a:endParaRPr lang="en-IN" dirty="0"/>
          </a:p>
        </p:txBody>
      </p:sp>
      <p:sp>
        <p:nvSpPr>
          <p:cNvPr id="10" name="Rectangle 9">
            <a:extLst>
              <a:ext uri="{FF2B5EF4-FFF2-40B4-BE49-F238E27FC236}">
                <a16:creationId xmlns:a16="http://schemas.microsoft.com/office/drawing/2014/main" xmlns="" id="{4172428C-35C0-4DC2-86C2-72C3E9FFC817}"/>
              </a:ext>
            </a:extLst>
          </p:cNvPr>
          <p:cNvSpPr/>
          <p:nvPr/>
        </p:nvSpPr>
        <p:spPr>
          <a:xfrm>
            <a:off x="2541865" y="3219273"/>
            <a:ext cx="2491530" cy="117447"/>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F972AC3-4D3A-4159-A3AD-CF5D180AA04D}"/>
              </a:ext>
            </a:extLst>
          </p:cNvPr>
          <p:cNvSpPr/>
          <p:nvPr/>
        </p:nvSpPr>
        <p:spPr>
          <a:xfrm>
            <a:off x="642690" y="3319942"/>
            <a:ext cx="751448" cy="117447"/>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E7E313F-8EB7-4ED9-BE9C-74E3113D2BAA}"/>
              </a:ext>
            </a:extLst>
          </p:cNvPr>
          <p:cNvSpPr txBox="1"/>
          <p:nvPr/>
        </p:nvSpPr>
        <p:spPr>
          <a:xfrm>
            <a:off x="6543413" y="2114026"/>
            <a:ext cx="4731391" cy="4708981"/>
          </a:xfrm>
          <a:prstGeom prst="rect">
            <a:avLst/>
          </a:prstGeom>
          <a:noFill/>
        </p:spPr>
        <p:txBody>
          <a:bodyPr wrap="square" rtlCol="0">
            <a:spAutoFit/>
          </a:bodyPr>
          <a:lstStyle/>
          <a:p>
            <a:r>
              <a:rPr lang="en-US" sz="2000" dirty="0">
                <a:latin typeface="Century Gothic" panose="020B0502020202020204" pitchFamily="34" charset="0"/>
              </a:rPr>
              <a:t>In Paragraph 25A (“Relocation”), it states </a:t>
            </a:r>
            <a:r>
              <a:rPr lang="en-US" sz="2000" i="1" dirty="0">
                <a:solidFill>
                  <a:schemeClr val="accent1">
                    <a:lumMod val="50000"/>
                    <a:lumOff val="50000"/>
                  </a:schemeClr>
                </a:solidFill>
                <a:latin typeface="Century Gothic" panose="020B0502020202020204" pitchFamily="34" charset="0"/>
              </a:rPr>
              <a:t>“Landlord will pay (for)…printing companies for reprinting Tenant’s stationary and business cards.”</a:t>
            </a: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r>
              <a:rPr lang="en-US" sz="2000" dirty="0">
                <a:latin typeface="Century Gothic" panose="020B0502020202020204" pitchFamily="34" charset="0"/>
              </a:rPr>
              <a:t>In Paragraph 35 (“Special Provisions”), one can insert the following text: </a:t>
            </a:r>
            <a:r>
              <a:rPr lang="en-US" sz="2000" dirty="0">
                <a:solidFill>
                  <a:schemeClr val="accent1">
                    <a:lumMod val="50000"/>
                    <a:lumOff val="50000"/>
                  </a:schemeClr>
                </a:solidFill>
                <a:latin typeface="Century Gothic" panose="020B0502020202020204" pitchFamily="34" charset="0"/>
              </a:rPr>
              <a:t>“</a:t>
            </a:r>
            <a:r>
              <a:rPr lang="en-US" sz="2000" i="1" dirty="0">
                <a:solidFill>
                  <a:schemeClr val="accent1">
                    <a:lumMod val="50000"/>
                    <a:lumOff val="50000"/>
                  </a:schemeClr>
                </a:solidFill>
                <a:latin typeface="Century Gothic" panose="020B0502020202020204" pitchFamily="34" charset="0"/>
              </a:rPr>
              <a:t>The Landlord will also pay for the reprinting and/or reproduction of any marketing materials that include the current tenant address.”</a:t>
            </a:r>
          </a:p>
        </p:txBody>
      </p:sp>
      <p:sp>
        <p:nvSpPr>
          <p:cNvPr id="13" name="Arrow: Right 12">
            <a:extLst>
              <a:ext uri="{FF2B5EF4-FFF2-40B4-BE49-F238E27FC236}">
                <a16:creationId xmlns:a16="http://schemas.microsoft.com/office/drawing/2014/main" xmlns="" id="{33236569-E9D7-480B-BD17-E8456EDF7677}"/>
              </a:ext>
            </a:extLst>
          </p:cNvPr>
          <p:cNvSpPr/>
          <p:nvPr/>
        </p:nvSpPr>
        <p:spPr>
          <a:xfrm rot="8956729">
            <a:off x="5027215" y="2923485"/>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1C6A9A33-D390-442E-8A9E-D5DAF5356155}"/>
              </a:ext>
            </a:extLst>
          </p:cNvPr>
          <p:cNvSpPr txBox="1"/>
          <p:nvPr/>
        </p:nvSpPr>
        <p:spPr>
          <a:xfrm>
            <a:off x="6526635" y="749180"/>
            <a:ext cx="317915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Form</a:t>
            </a:r>
            <a:r>
              <a:rPr lang="en-US" sz="2800" dirty="0">
                <a:solidFill>
                  <a:schemeClr val="accent1">
                    <a:lumMod val="90000"/>
                    <a:lumOff val="10000"/>
                  </a:schemeClr>
                </a:solidFill>
                <a:latin typeface="Century Gothic" panose="020B0502020202020204" pitchFamily="34" charset="0"/>
              </a:rPr>
              <a:t> 2101</a:t>
            </a:r>
            <a:endParaRPr lang="en-US" sz="2800" i="1" dirty="0">
              <a:solidFill>
                <a:schemeClr val="accent1">
                  <a:lumMod val="90000"/>
                  <a:lumOff val="1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D681263D-8122-49AB-9361-BC954B46BED5}"/>
              </a:ext>
            </a:extLst>
          </p:cNvPr>
          <p:cNvSpPr txBox="1"/>
          <p:nvPr/>
        </p:nvSpPr>
        <p:spPr>
          <a:xfrm>
            <a:off x="6528033" y="1732091"/>
            <a:ext cx="363131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The Form</a:t>
            </a:r>
            <a:r>
              <a:rPr lang="en-US" sz="2800" dirty="0">
                <a:solidFill>
                  <a:schemeClr val="accent1">
                    <a:lumMod val="90000"/>
                    <a:lumOff val="10000"/>
                  </a:schemeClr>
                </a:solidFill>
                <a:latin typeface="Century Gothic" panose="020B0502020202020204" pitchFamily="34" charset="0"/>
              </a:rPr>
              <a:t> States…</a:t>
            </a:r>
            <a:endParaRPr lang="en-US" sz="2800" i="1" dirty="0">
              <a:solidFill>
                <a:schemeClr val="accent1">
                  <a:lumMod val="90000"/>
                  <a:lumOff val="1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55D33704-D3B2-415E-8B5C-DEFA691AB608}"/>
              </a:ext>
            </a:extLst>
          </p:cNvPr>
          <p:cNvSpPr txBox="1"/>
          <p:nvPr/>
        </p:nvSpPr>
        <p:spPr>
          <a:xfrm>
            <a:off x="6529431" y="4132743"/>
            <a:ext cx="500543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Your Statement </a:t>
            </a:r>
            <a:r>
              <a:rPr lang="en-US" sz="2800" dirty="0">
                <a:solidFill>
                  <a:schemeClr val="accent1">
                    <a:lumMod val="90000"/>
                    <a:lumOff val="10000"/>
                  </a:schemeClr>
                </a:solidFill>
                <a:latin typeface="Century Gothic" panose="020B0502020202020204" pitchFamily="34" charset="0"/>
              </a:rPr>
              <a:t>of Fact…</a:t>
            </a:r>
            <a:endParaRPr lang="en-US" sz="2800" i="1" dirty="0">
              <a:solidFill>
                <a:schemeClr val="accent1">
                  <a:lumMod val="90000"/>
                  <a:lumOff val="10000"/>
                </a:schemeClr>
              </a:solidFill>
              <a:latin typeface="Century Gothic" panose="020B0502020202020204" pitchFamily="34" charset="0"/>
            </a:endParaRPr>
          </a:p>
        </p:txBody>
      </p:sp>
    </p:spTree>
    <p:extLst>
      <p:ext uri="{BB962C8B-B14F-4D97-AF65-F5344CB8AC3E}">
        <p14:creationId xmlns:p14="http://schemas.microsoft.com/office/powerpoint/2010/main" val="411055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19</a:t>
            </a:fld>
            <a:endParaRPr lang="en-IN" dirty="0"/>
          </a:p>
        </p:txBody>
      </p:sp>
      <p:sp>
        <p:nvSpPr>
          <p:cNvPr id="11" name="TextBox 10">
            <a:extLst>
              <a:ext uri="{FF2B5EF4-FFF2-40B4-BE49-F238E27FC236}">
                <a16:creationId xmlns:a16="http://schemas.microsoft.com/office/drawing/2014/main" xmlns="" id="{5E7E313F-8EB7-4ED9-BE9C-74E3113D2BAA}"/>
              </a:ext>
            </a:extLst>
          </p:cNvPr>
          <p:cNvSpPr txBox="1"/>
          <p:nvPr/>
        </p:nvSpPr>
        <p:spPr>
          <a:xfrm>
            <a:off x="6543413" y="2114026"/>
            <a:ext cx="4731391" cy="4708981"/>
          </a:xfrm>
          <a:prstGeom prst="rect">
            <a:avLst/>
          </a:prstGeom>
          <a:noFill/>
        </p:spPr>
        <p:txBody>
          <a:bodyPr wrap="square" rtlCol="0">
            <a:spAutoFit/>
          </a:bodyPr>
          <a:lstStyle/>
          <a:p>
            <a:r>
              <a:rPr lang="en-US" sz="2000" dirty="0">
                <a:latin typeface="Century Gothic" panose="020B0502020202020204" pitchFamily="34" charset="0"/>
              </a:rPr>
              <a:t>In Paragraph 7D (“After Hours HVAC Charges”), </a:t>
            </a:r>
            <a:r>
              <a:rPr lang="en-US" sz="2000" i="1" dirty="0">
                <a:solidFill>
                  <a:schemeClr val="accent1">
                    <a:lumMod val="50000"/>
                    <a:lumOff val="50000"/>
                  </a:schemeClr>
                </a:solidFill>
                <a:latin typeface="Century Gothic" panose="020B0502020202020204" pitchFamily="34" charset="0"/>
              </a:rPr>
              <a:t>this paragraph likely won’t apply to retail tenants. So, your client wants it removed from the lease altogether.</a:t>
            </a: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r>
              <a:rPr lang="en-US" sz="2000" dirty="0">
                <a:latin typeface="Century Gothic" panose="020B0502020202020204" pitchFamily="34" charset="0"/>
              </a:rPr>
              <a:t>Without concealing what the paragraph says, strike-thru it. You can follow this up by stating in “Special Provisions”: </a:t>
            </a:r>
            <a:r>
              <a:rPr lang="en-US" sz="2000" i="1" dirty="0">
                <a:solidFill>
                  <a:srgbClr val="0070C0"/>
                </a:solidFill>
                <a:latin typeface="Century Gothic" panose="020B0502020202020204" pitchFamily="34" charset="0"/>
              </a:rPr>
              <a:t>“The terms of th</a:t>
            </a:r>
            <a:r>
              <a:rPr lang="en-US" sz="2000" i="1" dirty="0">
                <a:solidFill>
                  <a:schemeClr val="accent1">
                    <a:lumMod val="50000"/>
                    <a:lumOff val="50000"/>
                  </a:schemeClr>
                </a:solidFill>
                <a:latin typeface="Century Gothic" panose="020B0502020202020204" pitchFamily="34" charset="0"/>
              </a:rPr>
              <a:t>is paragraph do not apply to the property referenced in this lease.”</a:t>
            </a:r>
          </a:p>
          <a:p>
            <a:endParaRPr lang="en-US" sz="2000" i="1" dirty="0">
              <a:solidFill>
                <a:schemeClr val="accent1">
                  <a:lumMod val="50000"/>
                  <a:lumOff val="50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1C6A9A33-D390-442E-8A9E-D5DAF5356155}"/>
              </a:ext>
            </a:extLst>
          </p:cNvPr>
          <p:cNvSpPr txBox="1"/>
          <p:nvPr/>
        </p:nvSpPr>
        <p:spPr>
          <a:xfrm>
            <a:off x="6526635" y="749180"/>
            <a:ext cx="317915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Form</a:t>
            </a:r>
            <a:r>
              <a:rPr lang="en-US" sz="2800" dirty="0">
                <a:solidFill>
                  <a:schemeClr val="accent1">
                    <a:lumMod val="90000"/>
                    <a:lumOff val="10000"/>
                  </a:schemeClr>
                </a:solidFill>
                <a:latin typeface="Century Gothic" panose="020B0502020202020204" pitchFamily="34" charset="0"/>
              </a:rPr>
              <a:t> 2101</a:t>
            </a:r>
            <a:endParaRPr lang="en-US" sz="2800" i="1" dirty="0">
              <a:solidFill>
                <a:schemeClr val="accent1">
                  <a:lumMod val="90000"/>
                  <a:lumOff val="1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D681263D-8122-49AB-9361-BC954B46BED5}"/>
              </a:ext>
            </a:extLst>
          </p:cNvPr>
          <p:cNvSpPr txBox="1"/>
          <p:nvPr/>
        </p:nvSpPr>
        <p:spPr>
          <a:xfrm>
            <a:off x="6528033" y="1732091"/>
            <a:ext cx="363131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The Form</a:t>
            </a:r>
            <a:r>
              <a:rPr lang="en-US" sz="2800" dirty="0">
                <a:solidFill>
                  <a:schemeClr val="accent1">
                    <a:lumMod val="90000"/>
                    <a:lumOff val="10000"/>
                  </a:schemeClr>
                </a:solidFill>
                <a:latin typeface="Century Gothic" panose="020B0502020202020204" pitchFamily="34" charset="0"/>
              </a:rPr>
              <a:t> States…</a:t>
            </a:r>
            <a:endParaRPr lang="en-US" sz="2800" i="1" dirty="0">
              <a:solidFill>
                <a:schemeClr val="accent1">
                  <a:lumMod val="90000"/>
                  <a:lumOff val="1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55D33704-D3B2-415E-8B5C-DEFA691AB608}"/>
              </a:ext>
            </a:extLst>
          </p:cNvPr>
          <p:cNvSpPr txBox="1"/>
          <p:nvPr/>
        </p:nvSpPr>
        <p:spPr>
          <a:xfrm>
            <a:off x="6529431" y="4132743"/>
            <a:ext cx="473139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Your </a:t>
            </a:r>
            <a:r>
              <a:rPr lang="en-US" sz="2800" dirty="0">
                <a:solidFill>
                  <a:schemeClr val="accent1">
                    <a:lumMod val="90000"/>
                    <a:lumOff val="10000"/>
                  </a:schemeClr>
                </a:solidFill>
                <a:latin typeface="Century Gothic" panose="020B0502020202020204" pitchFamily="34" charset="0"/>
              </a:rPr>
              <a:t>Remedy…</a:t>
            </a:r>
            <a:endParaRPr lang="en-US" sz="2800" i="1" dirty="0">
              <a:solidFill>
                <a:schemeClr val="accent1">
                  <a:lumMod val="90000"/>
                  <a:lumOff val="1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xmlns="" id="{BDB5F246-9416-465A-AEE4-2568D44F8987}"/>
              </a:ext>
            </a:extLst>
          </p:cNvPr>
          <p:cNvPicPr>
            <a:picLocks noChangeAspect="1"/>
          </p:cNvPicPr>
          <p:nvPr/>
        </p:nvPicPr>
        <p:blipFill rotWithShape="1">
          <a:blip r:embed="rId2"/>
          <a:srcRect l="30137" t="6360" r="31055" b="4098"/>
          <a:stretch/>
        </p:blipFill>
        <p:spPr>
          <a:xfrm>
            <a:off x="116162" y="92280"/>
            <a:ext cx="5118568" cy="6643247"/>
          </a:xfrm>
          <a:prstGeom prst="rect">
            <a:avLst/>
          </a:prstGeom>
          <a:ln>
            <a:solidFill>
              <a:srgbClr val="0937C9"/>
            </a:solidFill>
          </a:ln>
        </p:spPr>
      </p:pic>
      <p:sp>
        <p:nvSpPr>
          <p:cNvPr id="13" name="Arrow: Right 12">
            <a:extLst>
              <a:ext uri="{FF2B5EF4-FFF2-40B4-BE49-F238E27FC236}">
                <a16:creationId xmlns:a16="http://schemas.microsoft.com/office/drawing/2014/main" xmlns="" id="{33236569-E9D7-480B-BD17-E8456EDF7677}"/>
              </a:ext>
            </a:extLst>
          </p:cNvPr>
          <p:cNvSpPr/>
          <p:nvPr/>
        </p:nvSpPr>
        <p:spPr>
          <a:xfrm rot="8956729">
            <a:off x="4952456" y="929624"/>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89BE97F5-FD34-4267-82B3-AB28A5F91DEF}"/>
              </a:ext>
            </a:extLst>
          </p:cNvPr>
          <p:cNvCxnSpPr/>
          <p:nvPr/>
        </p:nvCxnSpPr>
        <p:spPr>
          <a:xfrm>
            <a:off x="696286" y="1264011"/>
            <a:ext cx="42423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608401E-A82F-4177-9256-08F13768516E}"/>
              </a:ext>
            </a:extLst>
          </p:cNvPr>
          <p:cNvCxnSpPr>
            <a:cxnSpLocks/>
          </p:cNvCxnSpPr>
          <p:nvPr/>
        </p:nvCxnSpPr>
        <p:spPr>
          <a:xfrm>
            <a:off x="689295" y="2691539"/>
            <a:ext cx="241463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B68E01B-4C43-4A6B-9EFD-C29316D7B34B}"/>
              </a:ext>
            </a:extLst>
          </p:cNvPr>
          <p:cNvCxnSpPr/>
          <p:nvPr/>
        </p:nvCxnSpPr>
        <p:spPr>
          <a:xfrm flipH="1">
            <a:off x="696286" y="1272400"/>
            <a:ext cx="4242343" cy="14036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18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title="Building image">
            <a:extLst>
              <a:ext uri="{FF2B5EF4-FFF2-40B4-BE49-F238E27FC236}">
                <a16:creationId xmlns:a16="http://schemas.microsoft.com/office/drawing/2014/main" xmlns="" id="{2D599535-C841-457B-BE92-EECA801ED768}"/>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784" r="20784"/>
          <a:stretch>
            <a:fillRect/>
          </a:stretch>
        </p:blipFill>
        <p:spPr/>
      </p:pic>
      <p:sp>
        <p:nvSpPr>
          <p:cNvPr id="10" name="Hexagon 9" descr="Solid dark colored hexagon in the middle of image accent">
            <a:extLst>
              <a:ext uri="{FF2B5EF4-FFF2-40B4-BE49-F238E27FC236}">
                <a16:creationId xmlns:a16="http://schemas.microsoft.com/office/drawing/2014/main" xmlns=""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 name="Group 5" descr="Company initials and name grouped block">
            <a:extLst>
              <a:ext uri="{FF2B5EF4-FFF2-40B4-BE49-F238E27FC236}">
                <a16:creationId xmlns:a16="http://schemas.microsoft.com/office/drawing/2014/main" xmlns="" id="{91C1EA1C-1F3E-4109-905A-96F1DC0515BC}"/>
              </a:ext>
            </a:extLst>
          </p:cNvPr>
          <p:cNvGrpSpPr/>
          <p:nvPr/>
        </p:nvGrpSpPr>
        <p:grpSpPr>
          <a:xfrm>
            <a:off x="2848545" y="2855631"/>
            <a:ext cx="2075313" cy="1087974"/>
            <a:chOff x="2848545" y="2902286"/>
            <a:chExt cx="2075313" cy="1087974"/>
          </a:xfrm>
        </p:grpSpPr>
        <p:sp>
          <p:nvSpPr>
            <p:cNvPr id="7" name="TextBox 6">
              <a:extLst>
                <a:ext uri="{FF2B5EF4-FFF2-40B4-BE49-F238E27FC236}">
                  <a16:creationId xmlns:a16="http://schemas.microsoft.com/office/drawing/2014/main" xmlns="" id="{4835BE9C-E4C1-41B7-ACD8-7ABEC8DF5F24}"/>
                </a:ext>
              </a:extLst>
            </p:cNvPr>
            <p:cNvSpPr txBox="1"/>
            <p:nvPr/>
          </p:nvSpPr>
          <p:spPr>
            <a:xfrm>
              <a:off x="2848545" y="2902286"/>
              <a:ext cx="2075313" cy="1015663"/>
            </a:xfrm>
            <a:prstGeom prst="rect">
              <a:avLst/>
            </a:prstGeom>
            <a:noFill/>
          </p:spPr>
          <p:txBody>
            <a:bodyPr wrap="none" rtlCol="0">
              <a:spAutoFit/>
            </a:bodyPr>
            <a:lstStyle/>
            <a:p>
              <a:pPr algn="ctr"/>
              <a:r>
                <a:rPr lang="en-US" sz="6000" b="1" dirty="0">
                  <a:latin typeface="Arial Black" panose="020B0A04020102020204" pitchFamily="34" charset="0"/>
                </a:rPr>
                <a:t>TAR</a:t>
              </a:r>
              <a:r>
                <a:rPr lang="en-US" sz="2800" b="1" baseline="100000" dirty="0">
                  <a:latin typeface="Arial Black" panose="020B0A04020102020204" pitchFamily="34" charset="0"/>
                </a:rPr>
                <a:t>®</a:t>
              </a:r>
              <a:endParaRPr lang="en-IN" sz="2800" b="1" baseline="100000" dirty="0">
                <a:latin typeface="Arial Black" panose="020B0A04020102020204" pitchFamily="34" charset="0"/>
              </a:endParaRPr>
            </a:p>
          </p:txBody>
        </p:sp>
        <p:sp>
          <p:nvSpPr>
            <p:cNvPr id="9" name="TextBox 8">
              <a:extLst>
                <a:ext uri="{FF2B5EF4-FFF2-40B4-BE49-F238E27FC236}">
                  <a16:creationId xmlns:a16="http://schemas.microsoft.com/office/drawing/2014/main" xmlns="" id="{64052DBB-CC72-4F59-92CE-00AB25EFF3F6}"/>
                </a:ext>
              </a:extLst>
            </p:cNvPr>
            <p:cNvSpPr txBox="1"/>
            <p:nvPr/>
          </p:nvSpPr>
          <p:spPr>
            <a:xfrm>
              <a:off x="2923865" y="3713261"/>
              <a:ext cx="1928733" cy="276999"/>
            </a:xfrm>
            <a:prstGeom prst="rect">
              <a:avLst/>
            </a:prstGeom>
            <a:noFill/>
          </p:spPr>
          <p:txBody>
            <a:bodyPr wrap="none" rtlCol="0">
              <a:spAutoFit/>
            </a:bodyPr>
            <a:lstStyle/>
            <a:p>
              <a:pPr algn="ctr"/>
              <a:r>
                <a:rPr lang="en-IN" sz="1200" dirty="0">
                  <a:latin typeface="Century Gothic" panose="020B0502020202020204" pitchFamily="34" charset="0"/>
                  <a:cs typeface="Calibri Light" panose="020F0302020204030204" pitchFamily="34" charset="0"/>
                </a:rPr>
                <a:t>Commercial CE Course</a:t>
              </a:r>
            </a:p>
          </p:txBody>
        </p:sp>
      </p:grpSp>
      <p:sp>
        <p:nvSpPr>
          <p:cNvPr id="4" name="Title 3">
            <a:extLst>
              <a:ext uri="{FF2B5EF4-FFF2-40B4-BE49-F238E27FC236}">
                <a16:creationId xmlns:a16="http://schemas.microsoft.com/office/drawing/2014/main" xmlns="" id="{291CA16A-993E-43BA-BDDC-9E427CF951B2}"/>
              </a:ext>
            </a:extLst>
          </p:cNvPr>
          <p:cNvSpPr>
            <a:spLocks noGrp="1"/>
          </p:cNvSpPr>
          <p:nvPr>
            <p:ph type="title"/>
          </p:nvPr>
        </p:nvSpPr>
        <p:spPr/>
        <p:txBody>
          <a:bodyPr/>
          <a:lstStyle/>
          <a:p>
            <a:r>
              <a:rPr lang="en-IN" dirty="0">
                <a:latin typeface="Century Gothic" panose="020B0502020202020204" pitchFamily="34" charset="0"/>
              </a:rPr>
              <a:t>Objectives &amp; </a:t>
            </a:r>
            <a:r>
              <a:rPr lang="en-IN" b="0" dirty="0">
                <a:latin typeface="Century Gothic" panose="020B0502020202020204" pitchFamily="34" charset="0"/>
              </a:rPr>
              <a:t>Introductions</a:t>
            </a:r>
          </a:p>
        </p:txBody>
      </p:sp>
      <p:sp>
        <p:nvSpPr>
          <p:cNvPr id="5" name="Text Placeholder 4">
            <a:extLst>
              <a:ext uri="{FF2B5EF4-FFF2-40B4-BE49-F238E27FC236}">
                <a16:creationId xmlns:a16="http://schemas.microsoft.com/office/drawing/2014/main" xmlns="" id="{F063A021-7C19-4C85-B48B-EFEA732C1906}"/>
              </a:ext>
            </a:extLst>
          </p:cNvPr>
          <p:cNvSpPr>
            <a:spLocks noGrp="1"/>
          </p:cNvSpPr>
          <p:nvPr>
            <p:ph type="body" idx="1"/>
          </p:nvPr>
        </p:nvSpPr>
        <p:spPr/>
        <p:txBody>
          <a:bodyPr>
            <a:normAutofit/>
          </a:bodyPr>
          <a:lstStyle/>
          <a:p>
            <a:r>
              <a:rPr lang="en-US" sz="1800" spc="160" dirty="0">
                <a:latin typeface="Century Gothic" panose="020B0502020202020204" pitchFamily="34" charset="0"/>
              </a:rPr>
              <a:t>About This Course, The Instructor</a:t>
            </a:r>
          </a:p>
          <a:p>
            <a:r>
              <a:rPr lang="en-US" sz="1800" spc="160" dirty="0">
                <a:latin typeface="Century Gothic" panose="020B0502020202020204" pitchFamily="34" charset="0"/>
              </a:rPr>
              <a:t>&amp; a Few ‘House Rules’</a:t>
            </a:r>
          </a:p>
        </p:txBody>
      </p:sp>
    </p:spTree>
    <p:extLst>
      <p:ext uri="{BB962C8B-B14F-4D97-AF65-F5344CB8AC3E}">
        <p14:creationId xmlns:p14="http://schemas.microsoft.com/office/powerpoint/2010/main" val="429266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20</a:t>
            </a:fld>
            <a:endParaRPr lang="en-IN" dirty="0"/>
          </a:p>
        </p:txBody>
      </p:sp>
      <p:sp>
        <p:nvSpPr>
          <p:cNvPr id="11" name="TextBox 10">
            <a:extLst>
              <a:ext uri="{FF2B5EF4-FFF2-40B4-BE49-F238E27FC236}">
                <a16:creationId xmlns:a16="http://schemas.microsoft.com/office/drawing/2014/main" xmlns="" id="{5E7E313F-8EB7-4ED9-BE9C-74E3113D2BAA}"/>
              </a:ext>
            </a:extLst>
          </p:cNvPr>
          <p:cNvSpPr txBox="1"/>
          <p:nvPr/>
        </p:nvSpPr>
        <p:spPr>
          <a:xfrm>
            <a:off x="6543413" y="2114026"/>
            <a:ext cx="4731391" cy="4401205"/>
          </a:xfrm>
          <a:prstGeom prst="rect">
            <a:avLst/>
          </a:prstGeom>
          <a:noFill/>
        </p:spPr>
        <p:txBody>
          <a:bodyPr wrap="square" rtlCol="0">
            <a:spAutoFit/>
          </a:bodyPr>
          <a:lstStyle/>
          <a:p>
            <a:r>
              <a:rPr lang="en-US" sz="2000" dirty="0">
                <a:latin typeface="Century Gothic" panose="020B0502020202020204" pitchFamily="34" charset="0"/>
              </a:rPr>
              <a:t>In Paragraph A2c (“Leasing Fees”), it states </a:t>
            </a:r>
            <a:r>
              <a:rPr lang="en-US" sz="2000" i="1" dirty="0">
                <a:solidFill>
                  <a:schemeClr val="accent1">
                    <a:lumMod val="50000"/>
                    <a:lumOff val="50000"/>
                  </a:schemeClr>
                </a:solidFill>
                <a:latin typeface="Century Gothic" panose="020B0502020202020204" pitchFamily="34" charset="0"/>
              </a:rPr>
              <a:t>nothing. Lol!</a:t>
            </a: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endParaRPr lang="en-US" sz="2000" i="1" dirty="0">
              <a:solidFill>
                <a:schemeClr val="accent1">
                  <a:lumMod val="50000"/>
                  <a:lumOff val="50000"/>
                </a:schemeClr>
              </a:solidFill>
              <a:latin typeface="Century Gothic" panose="020B0502020202020204" pitchFamily="34" charset="0"/>
            </a:endParaRPr>
          </a:p>
          <a:p>
            <a:r>
              <a:rPr lang="en-US" sz="2000" dirty="0">
                <a:latin typeface="Century Gothic" panose="020B0502020202020204" pitchFamily="34" charset="0"/>
              </a:rPr>
              <a:t>In Paragraph A2c (“Special Provisions”), one can insert the following text: </a:t>
            </a:r>
            <a:r>
              <a:rPr lang="en-US" sz="2000" dirty="0">
                <a:solidFill>
                  <a:schemeClr val="accent1">
                    <a:lumMod val="50000"/>
                    <a:lumOff val="50000"/>
                  </a:schemeClr>
                </a:solidFill>
                <a:latin typeface="Century Gothic" panose="020B0502020202020204" pitchFamily="34" charset="0"/>
              </a:rPr>
              <a:t>“</a:t>
            </a:r>
            <a:r>
              <a:rPr lang="en-US" sz="2000" i="1" dirty="0">
                <a:solidFill>
                  <a:schemeClr val="accent1">
                    <a:lumMod val="50000"/>
                    <a:lumOff val="50000"/>
                  </a:schemeClr>
                </a:solidFill>
                <a:latin typeface="Century Gothic" panose="020B0502020202020204" pitchFamily="34" charset="0"/>
              </a:rPr>
              <a:t>4% of all base monthly rents to be paid for the term of the lease, payable as follows: one half of such amount at the time Landlord and Tenant execute the lease and the remainder on the date the lease commences.”</a:t>
            </a:r>
          </a:p>
        </p:txBody>
      </p:sp>
      <p:sp>
        <p:nvSpPr>
          <p:cNvPr id="22" name="TextBox 21">
            <a:extLst>
              <a:ext uri="{FF2B5EF4-FFF2-40B4-BE49-F238E27FC236}">
                <a16:creationId xmlns:a16="http://schemas.microsoft.com/office/drawing/2014/main" xmlns="" id="{07E084A3-59CD-43E0-AF61-8395F83ACAA8}"/>
              </a:ext>
            </a:extLst>
          </p:cNvPr>
          <p:cNvSpPr txBox="1"/>
          <p:nvPr/>
        </p:nvSpPr>
        <p:spPr>
          <a:xfrm>
            <a:off x="830510" y="3506598"/>
            <a:ext cx="4035105" cy="707886"/>
          </a:xfrm>
          <a:prstGeom prst="rect">
            <a:avLst/>
          </a:prstGeom>
          <a:noFill/>
        </p:spPr>
        <p:txBody>
          <a:bodyPr wrap="square" rtlCol="0">
            <a:spAutoFit/>
          </a:bodyPr>
          <a:lstStyle/>
          <a:p>
            <a:pPr algn="ctr"/>
            <a:r>
              <a:rPr lang="en-US" sz="2000" dirty="0">
                <a:solidFill>
                  <a:schemeClr val="accent1">
                    <a:lumMod val="50000"/>
                    <a:lumOff val="50000"/>
                  </a:schemeClr>
                </a:solidFill>
                <a:latin typeface="Century Gothic" panose="020B0502020202020204" pitchFamily="34" charset="0"/>
              </a:rPr>
              <a:t>Add your </a:t>
            </a:r>
            <a:br>
              <a:rPr lang="en-US" sz="2000" dirty="0">
                <a:solidFill>
                  <a:schemeClr val="accent1">
                    <a:lumMod val="50000"/>
                    <a:lumOff val="50000"/>
                  </a:schemeClr>
                </a:solidFill>
                <a:latin typeface="Century Gothic" panose="020B0502020202020204" pitchFamily="34" charset="0"/>
              </a:rPr>
            </a:br>
            <a:r>
              <a:rPr lang="en-US" sz="2000" dirty="0">
                <a:solidFill>
                  <a:schemeClr val="accent1">
                    <a:lumMod val="50000"/>
                    <a:lumOff val="50000"/>
                  </a:schemeClr>
                </a:solidFill>
                <a:latin typeface="Century Gothic" panose="020B0502020202020204" pitchFamily="34" charset="0"/>
              </a:rPr>
              <a:t>Statement of Fact here!</a:t>
            </a:r>
          </a:p>
        </p:txBody>
      </p:sp>
      <p:sp>
        <p:nvSpPr>
          <p:cNvPr id="26" name="TextBox 25">
            <a:extLst>
              <a:ext uri="{FF2B5EF4-FFF2-40B4-BE49-F238E27FC236}">
                <a16:creationId xmlns:a16="http://schemas.microsoft.com/office/drawing/2014/main" xmlns="" id="{1C6A9A33-D390-442E-8A9E-D5DAF5356155}"/>
              </a:ext>
            </a:extLst>
          </p:cNvPr>
          <p:cNvSpPr txBox="1"/>
          <p:nvPr/>
        </p:nvSpPr>
        <p:spPr>
          <a:xfrm>
            <a:off x="6526635" y="749180"/>
            <a:ext cx="317915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Form</a:t>
            </a:r>
            <a:r>
              <a:rPr lang="en-US" sz="2800" dirty="0">
                <a:solidFill>
                  <a:schemeClr val="accent1">
                    <a:lumMod val="90000"/>
                    <a:lumOff val="10000"/>
                  </a:schemeClr>
                </a:solidFill>
                <a:latin typeface="Century Gothic" panose="020B0502020202020204" pitchFamily="34" charset="0"/>
              </a:rPr>
              <a:t> 2102</a:t>
            </a:r>
            <a:endParaRPr lang="en-US" sz="2800" i="1" dirty="0">
              <a:solidFill>
                <a:schemeClr val="accent1">
                  <a:lumMod val="90000"/>
                  <a:lumOff val="1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D681263D-8122-49AB-9361-BC954B46BED5}"/>
              </a:ext>
            </a:extLst>
          </p:cNvPr>
          <p:cNvSpPr txBox="1"/>
          <p:nvPr/>
        </p:nvSpPr>
        <p:spPr>
          <a:xfrm>
            <a:off x="6528033" y="1732091"/>
            <a:ext cx="363131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The Form</a:t>
            </a:r>
            <a:r>
              <a:rPr lang="en-US" sz="2800" dirty="0">
                <a:solidFill>
                  <a:schemeClr val="accent1">
                    <a:lumMod val="90000"/>
                    <a:lumOff val="10000"/>
                  </a:schemeClr>
                </a:solidFill>
                <a:latin typeface="Century Gothic" panose="020B0502020202020204" pitchFamily="34" charset="0"/>
              </a:rPr>
              <a:t> States…</a:t>
            </a:r>
            <a:endParaRPr lang="en-US" sz="2800" i="1" dirty="0">
              <a:solidFill>
                <a:schemeClr val="accent1">
                  <a:lumMod val="90000"/>
                  <a:lumOff val="1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55D33704-D3B2-415E-8B5C-DEFA691AB608}"/>
              </a:ext>
            </a:extLst>
          </p:cNvPr>
          <p:cNvSpPr txBox="1"/>
          <p:nvPr/>
        </p:nvSpPr>
        <p:spPr>
          <a:xfrm>
            <a:off x="6529431" y="3218342"/>
            <a:ext cx="4731391" cy="523220"/>
          </a:xfrm>
          <a:prstGeom prst="rect">
            <a:avLst/>
          </a:prstGeom>
          <a:noFill/>
        </p:spPr>
        <p:txBody>
          <a:bodyPr wrap="square" rtlCol="0">
            <a:spAutoFit/>
          </a:bodyPr>
          <a:lstStyle/>
          <a:p>
            <a:r>
              <a:rPr lang="en-US" sz="2800" b="1" dirty="0">
                <a:solidFill>
                  <a:schemeClr val="accent1">
                    <a:lumMod val="90000"/>
                    <a:lumOff val="10000"/>
                  </a:schemeClr>
                </a:solidFill>
                <a:latin typeface="Century Gothic" panose="020B0502020202020204" pitchFamily="34" charset="0"/>
              </a:rPr>
              <a:t>Your Statement </a:t>
            </a:r>
            <a:r>
              <a:rPr lang="en-US" sz="2800" dirty="0">
                <a:solidFill>
                  <a:schemeClr val="accent1">
                    <a:lumMod val="90000"/>
                    <a:lumOff val="10000"/>
                  </a:schemeClr>
                </a:solidFill>
                <a:latin typeface="Century Gothic" panose="020B0502020202020204" pitchFamily="34" charset="0"/>
              </a:rPr>
              <a:t>of Fact…</a:t>
            </a:r>
            <a:endParaRPr lang="en-US" sz="2800" i="1" dirty="0">
              <a:solidFill>
                <a:schemeClr val="accent1">
                  <a:lumMod val="90000"/>
                  <a:lumOff val="1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xmlns="" id="{EA45D018-127E-475E-89BF-F5FA0F8B8F93}"/>
              </a:ext>
            </a:extLst>
          </p:cNvPr>
          <p:cNvPicPr>
            <a:picLocks noChangeAspect="1"/>
          </p:cNvPicPr>
          <p:nvPr/>
        </p:nvPicPr>
        <p:blipFill rotWithShape="1">
          <a:blip r:embed="rId2"/>
          <a:srcRect l="31169" t="6483" r="32018" b="8868"/>
          <a:stretch/>
        </p:blipFill>
        <p:spPr>
          <a:xfrm>
            <a:off x="109059" y="104861"/>
            <a:ext cx="5172355" cy="6690222"/>
          </a:xfrm>
          <a:prstGeom prst="rect">
            <a:avLst/>
          </a:prstGeom>
          <a:ln>
            <a:solidFill>
              <a:srgbClr val="0937C9"/>
            </a:solidFill>
          </a:ln>
        </p:spPr>
      </p:pic>
      <p:sp>
        <p:nvSpPr>
          <p:cNvPr id="24" name="Arrow: Right 23">
            <a:extLst>
              <a:ext uri="{FF2B5EF4-FFF2-40B4-BE49-F238E27FC236}">
                <a16:creationId xmlns:a16="http://schemas.microsoft.com/office/drawing/2014/main" xmlns="" id="{C8E3D6BE-792B-44CE-9903-8E8CD72662A8}"/>
              </a:ext>
            </a:extLst>
          </p:cNvPr>
          <p:cNvSpPr/>
          <p:nvPr/>
        </p:nvSpPr>
        <p:spPr>
          <a:xfrm rot="10800000">
            <a:off x="5038143" y="4676863"/>
            <a:ext cx="780176" cy="2684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172428C-35C0-4DC2-86C2-72C3E9FFC817}"/>
              </a:ext>
            </a:extLst>
          </p:cNvPr>
          <p:cNvSpPr/>
          <p:nvPr/>
        </p:nvSpPr>
        <p:spPr>
          <a:xfrm>
            <a:off x="1027651" y="4731314"/>
            <a:ext cx="3909824" cy="113329"/>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3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xmlns="" id="{92896B42-4638-40D0-8887-7AB8D1D86B3D}"/>
              </a:ext>
            </a:extLst>
          </p:cNvPr>
          <p:cNvSpPr>
            <a:spLocks noGrp="1"/>
          </p:cNvSpPr>
          <p:nvPr>
            <p:ph type="title"/>
          </p:nvPr>
        </p:nvSpPr>
        <p:spPr/>
        <p:txBody>
          <a:bodyPr/>
          <a:lstStyle/>
          <a:p>
            <a:r>
              <a:rPr lang="en-ZA" dirty="0">
                <a:latin typeface="Century Gothic" panose="020B0502020202020204" pitchFamily="34" charset="0"/>
              </a:rPr>
              <a:t>Statements </a:t>
            </a:r>
            <a:r>
              <a:rPr lang="en-ZA" b="0" dirty="0">
                <a:latin typeface="Century Gothic" panose="020B0502020202020204" pitchFamily="34" charset="0"/>
              </a:rPr>
              <a:t>of Fact</a:t>
            </a:r>
            <a:endParaRPr lang="en-IN" b="0" dirty="0">
              <a:latin typeface="Century Gothic" panose="020B0502020202020204" pitchFamily="34" charset="0"/>
            </a:endParaRPr>
          </a:p>
        </p:txBody>
      </p:sp>
      <p:sp>
        <p:nvSpPr>
          <p:cNvPr id="17" name="Text Placeholder 18">
            <a:extLst>
              <a:ext uri="{FF2B5EF4-FFF2-40B4-BE49-F238E27FC236}">
                <a16:creationId xmlns:a16="http://schemas.microsoft.com/office/drawing/2014/main" xmlns="" id="{D7CE36F2-C321-46C5-AFD9-00917224D390}"/>
              </a:ext>
            </a:extLst>
          </p:cNvPr>
          <p:cNvSpPr>
            <a:spLocks noGrp="1"/>
          </p:cNvSpPr>
          <p:nvPr>
            <p:ph type="body" sz="quarter" idx="16"/>
          </p:nvPr>
        </p:nvSpPr>
        <p:spPr/>
        <p:txBody>
          <a:bodyPr/>
          <a:lstStyle/>
          <a:p>
            <a:r>
              <a:rPr lang="da-DK" spc="160" dirty="0">
                <a:latin typeface="Century Gothic" panose="020B0502020202020204" pitchFamily="34" charset="0"/>
              </a:rPr>
              <a:t>Properly Adding Terms to a TAR Contract</a:t>
            </a:r>
          </a:p>
        </p:txBody>
      </p:sp>
      <p:sp>
        <p:nvSpPr>
          <p:cNvPr id="33" name="Text Placeholder 32">
            <a:extLst>
              <a:ext uri="{FF2B5EF4-FFF2-40B4-BE49-F238E27FC236}">
                <a16:creationId xmlns:a16="http://schemas.microsoft.com/office/drawing/2014/main" xmlns="" id="{7CFD0302-279C-8A48-9E27-AD5B08D6501E}"/>
              </a:ext>
            </a:extLst>
          </p:cNvPr>
          <p:cNvSpPr>
            <a:spLocks noGrp="1"/>
          </p:cNvSpPr>
          <p:nvPr>
            <p:ph type="body" sz="quarter" idx="19"/>
          </p:nvPr>
        </p:nvSpPr>
        <p:spPr/>
        <p:txBody>
          <a:bodyPr/>
          <a:lstStyle/>
          <a:p>
            <a:pPr>
              <a:buClr>
                <a:schemeClr val="accent2"/>
              </a:buClr>
            </a:pPr>
            <a:r>
              <a:rPr lang="en-IN" dirty="0">
                <a:latin typeface="Century Gothic" panose="020B0502020202020204" pitchFamily="34" charset="0"/>
              </a:rPr>
              <a:t>Lorem ipsum dolor sit amet, consectetur adipiscing elit. </a:t>
            </a:r>
          </a:p>
          <a:p>
            <a:pPr>
              <a:buClr>
                <a:schemeClr val="accent2"/>
              </a:buClr>
            </a:pPr>
            <a:r>
              <a:rPr lang="en-IN" dirty="0">
                <a:latin typeface="Century Gothic" panose="020B0502020202020204" pitchFamily="34" charset="0"/>
              </a:rPr>
              <a:t>Ut fermentum a magna ut eleifend. Integer convallis suscipit ante eu varius. </a:t>
            </a:r>
          </a:p>
          <a:p>
            <a:pPr>
              <a:buClr>
                <a:schemeClr val="accent2"/>
              </a:buClr>
            </a:pPr>
            <a:r>
              <a:rPr lang="en-IN" dirty="0">
                <a:latin typeface="Century Gothic" panose="020B0502020202020204" pitchFamily="34" charset="0"/>
              </a:rPr>
              <a:t>Morbi a purus dolor. Suspendisse sit amet ipsum finibus justo viverra blandit. </a:t>
            </a:r>
          </a:p>
          <a:p>
            <a:pPr>
              <a:buClr>
                <a:schemeClr val="accent2"/>
              </a:buClr>
            </a:pPr>
            <a:r>
              <a:rPr lang="en-IN" dirty="0">
                <a:latin typeface="Century Gothic" panose="020B0502020202020204" pitchFamily="34" charset="0"/>
              </a:rPr>
              <a:t>Ut congue quis tortor eget sodales. </a:t>
            </a:r>
          </a:p>
        </p:txBody>
      </p:sp>
      <p:graphicFrame>
        <p:nvGraphicFramePr>
          <p:cNvPr id="34" name="Chart Placeholder 24" descr="Cylindrical chart">
            <a:extLst>
              <a:ext uri="{FF2B5EF4-FFF2-40B4-BE49-F238E27FC236}">
                <a16:creationId xmlns:a16="http://schemas.microsoft.com/office/drawing/2014/main" xmlns="" id="{71FC94C7-3179-A442-AB05-74D7AFF60709}"/>
              </a:ext>
            </a:extLst>
          </p:cNvPr>
          <p:cNvGraphicFramePr>
            <a:graphicFrameLocks noGrp="1"/>
          </p:cNvGraphicFramePr>
          <p:nvPr>
            <p:ph type="chart" sz="quarter" idx="10"/>
            <p:extLst>
              <p:ext uri="{D42A27DB-BD31-4B8C-83A1-F6EECF244321}">
                <p14:modId xmlns:p14="http://schemas.microsoft.com/office/powerpoint/2010/main" val="1868707195"/>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xmlns="" id="{B04C11C9-3DF6-471E-87C0-4DCED41031D4}"/>
              </a:ext>
            </a:extLst>
          </p:cNvPr>
          <p:cNvSpPr>
            <a:spLocks noGrp="1"/>
          </p:cNvSpPr>
          <p:nvPr>
            <p:ph type="ftr" sz="quarter" idx="17"/>
          </p:nvPr>
        </p:nvSpPr>
        <p:spPr/>
        <p:txBody>
          <a:bodyPr/>
          <a:lstStyle/>
          <a:p>
            <a:r>
              <a:rPr lang="en-IN" dirty="0"/>
              <a:t>Add a footer</a:t>
            </a:r>
          </a:p>
        </p:txBody>
      </p:sp>
      <p:sp>
        <p:nvSpPr>
          <p:cNvPr id="4" name="Slide Number Placeholder 3">
            <a:extLst>
              <a:ext uri="{FF2B5EF4-FFF2-40B4-BE49-F238E27FC236}">
                <a16:creationId xmlns:a16="http://schemas.microsoft.com/office/drawing/2014/main" xmlns="" id="{B2228214-87DB-4B3A-BD81-9A709A69BAAC}"/>
              </a:ext>
            </a:extLst>
          </p:cNvPr>
          <p:cNvSpPr>
            <a:spLocks noGrp="1"/>
          </p:cNvSpPr>
          <p:nvPr>
            <p:ph type="sldNum" sz="quarter" idx="18"/>
          </p:nvPr>
        </p:nvSpPr>
        <p:spPr/>
        <p:txBody>
          <a:bodyPr/>
          <a:lstStyle/>
          <a:p>
            <a:fld id="{8699F50C-BE38-4BD0-BA84-9B090E1F2B9B}" type="slidenum">
              <a:rPr lang="en-IN" smtClean="0"/>
              <a:pPr/>
              <a:t>21</a:t>
            </a:fld>
            <a:endParaRPr lang="en-IN" dirty="0"/>
          </a:p>
        </p:txBody>
      </p:sp>
    </p:spTree>
    <p:extLst>
      <p:ext uri="{BB962C8B-B14F-4D97-AF65-F5344CB8AC3E}">
        <p14:creationId xmlns:p14="http://schemas.microsoft.com/office/powerpoint/2010/main" val="31004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xmlns="" id="{6B070BD8-8610-4F64-A93A-41F46C39ECA6}"/>
              </a:ext>
            </a:extLst>
          </p:cNvPr>
          <p:cNvPicPr>
            <a:picLocks noGrp="1" noChangeAspect="1"/>
          </p:cNvPicPr>
          <p:nvPr>
            <p:ph type="pic" sz="quarter" idx="13"/>
          </p:nvPr>
        </p:nvPicPr>
        <p:blipFill>
          <a:blip r:embed="rId2"/>
          <a:srcRect t="9408" b="9408"/>
          <a:stretch>
            <a:fillRect/>
          </a:stretch>
        </p:blipFill>
        <p:spPr/>
      </p:pic>
      <p:sp>
        <p:nvSpPr>
          <p:cNvPr id="11" name="Title 10">
            <a:extLst>
              <a:ext uri="{FF2B5EF4-FFF2-40B4-BE49-F238E27FC236}">
                <a16:creationId xmlns:a16="http://schemas.microsoft.com/office/drawing/2014/main" xmlns="" id="{69D4BCF2-C773-495F-A4D5-860FB6A2FA91}"/>
              </a:ext>
            </a:extLst>
          </p:cNvPr>
          <p:cNvSpPr>
            <a:spLocks noGrp="1"/>
          </p:cNvSpPr>
          <p:nvPr>
            <p:ph type="title"/>
          </p:nvPr>
        </p:nvSpPr>
        <p:spPr/>
        <p:txBody>
          <a:bodyPr/>
          <a:lstStyle/>
          <a:p>
            <a:r>
              <a:rPr lang="en-US" dirty="0">
                <a:solidFill>
                  <a:schemeClr val="tx1"/>
                </a:solidFill>
                <a:latin typeface="Century Gothic" panose="020B0502020202020204" pitchFamily="34" charset="0"/>
              </a:rPr>
              <a:t>Questions </a:t>
            </a:r>
            <a:r>
              <a:rPr lang="en-US" b="0">
                <a:solidFill>
                  <a:schemeClr val="tx1"/>
                </a:solidFill>
                <a:latin typeface="Century Gothic" panose="020B0502020202020204" pitchFamily="34" charset="0"/>
                <a:cs typeface="Calibri Light" panose="020F0302020204030204" pitchFamily="34" charset="0"/>
              </a:rPr>
              <a:t>&amp; Answers</a:t>
            </a:r>
            <a:endParaRPr lang="en-IN" b="0" dirty="0">
              <a:solidFill>
                <a:schemeClr val="tx1"/>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00922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xmlns="" id="{BA026684-ED32-4C82-8EFB-03E9E047EA33}"/>
              </a:ext>
            </a:extLst>
          </p:cNvPr>
          <p:cNvPicPr>
            <a:picLocks noGrp="1" noChangeAspect="1"/>
          </p:cNvPicPr>
          <p:nvPr>
            <p:ph type="pic" sz="quarter" idx="13"/>
          </p:nvPr>
        </p:nvPicPr>
        <p:blipFill>
          <a:blip r:embed="rId2"/>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9" name="Hexagon 18" descr="Solid dark colored hexagon in the middle of image accent">
            <a:extLst>
              <a:ext uri="{FF2B5EF4-FFF2-40B4-BE49-F238E27FC236}">
                <a16:creationId xmlns:a16="http://schemas.microsoft.com/office/drawing/2014/main" xmlns=""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0" name="Group 19" descr="Company initials and name in grouped text">
            <a:extLst>
              <a:ext uri="{FF2B5EF4-FFF2-40B4-BE49-F238E27FC236}">
                <a16:creationId xmlns:a16="http://schemas.microsoft.com/office/drawing/2014/main" xmlns="" id="{82C4EAC6-3E04-4614-86BA-A23C851754D9}"/>
              </a:ext>
            </a:extLst>
          </p:cNvPr>
          <p:cNvGrpSpPr/>
          <p:nvPr/>
        </p:nvGrpSpPr>
        <p:grpSpPr>
          <a:xfrm>
            <a:off x="2846812" y="2855631"/>
            <a:ext cx="2075312" cy="1938992"/>
            <a:chOff x="2846812" y="2902286"/>
            <a:chExt cx="2075312" cy="1938992"/>
          </a:xfrm>
        </p:grpSpPr>
        <p:sp>
          <p:nvSpPr>
            <p:cNvPr id="21" name="TextBox 20">
              <a:extLst>
                <a:ext uri="{FF2B5EF4-FFF2-40B4-BE49-F238E27FC236}">
                  <a16:creationId xmlns:a16="http://schemas.microsoft.com/office/drawing/2014/main" xmlns="" id="{A20626FA-81E3-4C45-BF2D-D52CF6D96238}"/>
                </a:ext>
              </a:extLst>
            </p:cNvPr>
            <p:cNvSpPr txBox="1"/>
            <p:nvPr/>
          </p:nvSpPr>
          <p:spPr>
            <a:xfrm>
              <a:off x="2846812" y="2902286"/>
              <a:ext cx="2075312" cy="1938992"/>
            </a:xfrm>
            <a:prstGeom prst="rect">
              <a:avLst/>
            </a:prstGeom>
            <a:noFill/>
          </p:spPr>
          <p:txBody>
            <a:bodyPr wrap="none" rtlCol="0">
              <a:spAutoFit/>
            </a:bodyPr>
            <a:lstStyle/>
            <a:p>
              <a:r>
                <a:rPr lang="en-US" sz="6000" b="1" dirty="0">
                  <a:solidFill>
                    <a:schemeClr val="bg1"/>
                  </a:solidFill>
                  <a:latin typeface="Arial Black" panose="020B0A04020102020204" pitchFamily="34" charset="0"/>
                </a:rPr>
                <a:t>TAR</a:t>
              </a:r>
              <a:r>
                <a:rPr lang="en-US" sz="2800" b="1" baseline="100000" dirty="0">
                  <a:solidFill>
                    <a:schemeClr val="bg1"/>
                  </a:solidFill>
                  <a:latin typeface="Arial Black" panose="020B0A04020102020204" pitchFamily="34" charset="0"/>
                </a:rPr>
                <a:t>®</a:t>
              </a:r>
              <a:endParaRPr lang="en-IN" sz="2800" b="1" baseline="100000" dirty="0">
                <a:solidFill>
                  <a:schemeClr val="bg1"/>
                </a:solidFill>
                <a:latin typeface="Arial Black" panose="020B0A04020102020204" pitchFamily="34" charset="0"/>
              </a:endParaRPr>
            </a:p>
            <a:p>
              <a:endParaRPr lang="en-IN" sz="6000" b="1" dirty="0">
                <a:solidFill>
                  <a:schemeClr val="bg1"/>
                </a:solidFill>
                <a:latin typeface="Arial Black" panose="020B0A04020102020204" pitchFamily="34" charset="0"/>
              </a:endParaRPr>
            </a:p>
          </p:txBody>
        </p:sp>
        <p:sp>
          <p:nvSpPr>
            <p:cNvPr id="22" name="TextBox 21">
              <a:extLst>
                <a:ext uri="{FF2B5EF4-FFF2-40B4-BE49-F238E27FC236}">
                  <a16:creationId xmlns:a16="http://schemas.microsoft.com/office/drawing/2014/main" xmlns="" id="{D6E86452-6AEA-4380-9682-AB26317ADB62}"/>
                </a:ext>
              </a:extLst>
            </p:cNvPr>
            <p:cNvSpPr txBox="1"/>
            <p:nvPr/>
          </p:nvSpPr>
          <p:spPr>
            <a:xfrm>
              <a:off x="2931138" y="3713261"/>
              <a:ext cx="1928733" cy="492443"/>
            </a:xfrm>
            <a:prstGeom prst="rect">
              <a:avLst/>
            </a:prstGeom>
            <a:noFill/>
          </p:spPr>
          <p:txBody>
            <a:bodyPr wrap="none" rtlCol="0">
              <a:spAutoFit/>
            </a:bodyPr>
            <a:lstStyle/>
            <a:p>
              <a:r>
                <a:rPr lang="en-IN" sz="1200" dirty="0">
                  <a:solidFill>
                    <a:schemeClr val="bg1"/>
                  </a:solidFill>
                  <a:latin typeface="Century Gothic" panose="020B0502020202020204" pitchFamily="34" charset="0"/>
                  <a:cs typeface="Calibri Light" panose="020F0302020204030204" pitchFamily="34" charset="0"/>
                </a:rPr>
                <a:t>Commercial CE Course</a:t>
              </a:r>
            </a:p>
            <a:p>
              <a:endParaRPr lang="en-IN" sz="1400" dirty="0">
                <a:solidFill>
                  <a:schemeClr val="bg1"/>
                </a:solidFill>
                <a:cs typeface="Calibri Light" panose="020F0302020204030204" pitchFamily="34" charset="0"/>
              </a:endParaRPr>
            </a:p>
          </p:txBody>
        </p:sp>
      </p:grpSp>
      <p:sp>
        <p:nvSpPr>
          <p:cNvPr id="8" name="Title 7">
            <a:extLst>
              <a:ext uri="{FF2B5EF4-FFF2-40B4-BE49-F238E27FC236}">
                <a16:creationId xmlns:a16="http://schemas.microsoft.com/office/drawing/2014/main" xmlns="" id="{8B6C5EAB-81FF-4827-A160-22F4363C611A}"/>
              </a:ext>
            </a:extLst>
          </p:cNvPr>
          <p:cNvSpPr>
            <a:spLocks noGrp="1"/>
          </p:cNvSpPr>
          <p:nvPr>
            <p:ph type="ctrTitle"/>
          </p:nvPr>
        </p:nvSpPr>
        <p:spPr/>
        <p:txBody>
          <a:bodyPr/>
          <a:lstStyle/>
          <a:p>
            <a:r>
              <a:rPr lang="en-IN" dirty="0">
                <a:latin typeface="Century Gothic" panose="020B0502020202020204" pitchFamily="34" charset="0"/>
              </a:rPr>
              <a:t>Thank </a:t>
            </a:r>
            <a:r>
              <a:rPr lang="en-IN" b="0" dirty="0">
                <a:latin typeface="Century Gothic" panose="020B0502020202020204" pitchFamily="34" charset="0"/>
              </a:rPr>
              <a:t>You.</a:t>
            </a:r>
          </a:p>
        </p:txBody>
      </p:sp>
      <p:sp>
        <p:nvSpPr>
          <p:cNvPr id="14" name="Text Placeholder 13">
            <a:extLst>
              <a:ext uri="{FF2B5EF4-FFF2-40B4-BE49-F238E27FC236}">
                <a16:creationId xmlns:a16="http://schemas.microsoft.com/office/drawing/2014/main" xmlns="" id="{B6611344-9447-438E-873C-299AF4110B03}"/>
              </a:ext>
            </a:extLst>
          </p:cNvPr>
          <p:cNvSpPr>
            <a:spLocks noGrp="1"/>
          </p:cNvSpPr>
          <p:nvPr>
            <p:ph type="body" sz="quarter" idx="15"/>
          </p:nvPr>
        </p:nvSpPr>
        <p:spPr/>
        <p:txBody>
          <a:bodyPr/>
          <a:lstStyle/>
          <a:p>
            <a:r>
              <a:rPr lang="en-IN" dirty="0">
                <a:latin typeface="Century Gothic" panose="020B0502020202020204" pitchFamily="34" charset="0"/>
              </a:rPr>
              <a:t>Michica “Mish” Guillory</a:t>
            </a:r>
          </a:p>
        </p:txBody>
      </p:sp>
      <p:sp>
        <p:nvSpPr>
          <p:cNvPr id="15" name="Text Placeholder 14">
            <a:extLst>
              <a:ext uri="{FF2B5EF4-FFF2-40B4-BE49-F238E27FC236}">
                <a16:creationId xmlns:a16="http://schemas.microsoft.com/office/drawing/2014/main" xmlns="" id="{7A3FB895-3D21-4707-8EDE-3F825906DE41}"/>
              </a:ext>
            </a:extLst>
          </p:cNvPr>
          <p:cNvSpPr>
            <a:spLocks noGrp="1"/>
          </p:cNvSpPr>
          <p:nvPr>
            <p:ph type="body" sz="quarter" idx="16"/>
          </p:nvPr>
        </p:nvSpPr>
        <p:spPr/>
        <p:txBody>
          <a:bodyPr/>
          <a:lstStyle/>
          <a:p>
            <a:r>
              <a:rPr lang="en-ZA" dirty="0">
                <a:latin typeface="Century Gothic" panose="020B0502020202020204" pitchFamily="34" charset="0"/>
              </a:rPr>
              <a:t>832 768 1711</a:t>
            </a:r>
          </a:p>
        </p:txBody>
      </p:sp>
      <p:sp>
        <p:nvSpPr>
          <p:cNvPr id="23" name="Text Placeholder 22">
            <a:extLst>
              <a:ext uri="{FF2B5EF4-FFF2-40B4-BE49-F238E27FC236}">
                <a16:creationId xmlns:a16="http://schemas.microsoft.com/office/drawing/2014/main" xmlns="" id="{A0B41C33-430D-4B31-A546-F85646919475}"/>
              </a:ext>
            </a:extLst>
          </p:cNvPr>
          <p:cNvSpPr>
            <a:spLocks noGrp="1"/>
          </p:cNvSpPr>
          <p:nvPr>
            <p:ph type="body" sz="quarter" idx="17"/>
          </p:nvPr>
        </p:nvSpPr>
        <p:spPr>
          <a:xfrm>
            <a:off x="6822928" y="4216669"/>
            <a:ext cx="3789145" cy="289070"/>
          </a:xfrm>
        </p:spPr>
        <p:txBody>
          <a:bodyPr/>
          <a:lstStyle/>
          <a:p>
            <a:r>
              <a:rPr lang="en-IN" dirty="0">
                <a:latin typeface="Century Gothic" panose="020B0502020202020204" pitchFamily="34" charset="0"/>
              </a:rPr>
              <a:t>Michica@TheGuilloryGroup.com</a:t>
            </a:r>
          </a:p>
        </p:txBody>
      </p:sp>
      <p:sp>
        <p:nvSpPr>
          <p:cNvPr id="24" name="Text Placeholder 23">
            <a:extLst>
              <a:ext uri="{FF2B5EF4-FFF2-40B4-BE49-F238E27FC236}">
                <a16:creationId xmlns:a16="http://schemas.microsoft.com/office/drawing/2014/main" xmlns="" id="{E62065D0-127B-4884-9760-D1FFEC38A6F9}"/>
              </a:ext>
            </a:extLst>
          </p:cNvPr>
          <p:cNvSpPr>
            <a:spLocks noGrp="1"/>
          </p:cNvSpPr>
          <p:nvPr>
            <p:ph type="body" sz="quarter" idx="18"/>
          </p:nvPr>
        </p:nvSpPr>
        <p:spPr>
          <a:xfrm>
            <a:off x="6822928" y="4594957"/>
            <a:ext cx="4065981" cy="288000"/>
          </a:xfrm>
        </p:spPr>
        <p:txBody>
          <a:bodyPr/>
          <a:lstStyle/>
          <a:p>
            <a:r>
              <a:rPr lang="en-IN" dirty="0">
                <a:latin typeface="Century Gothic" panose="020B0502020202020204" pitchFamily="34" charset="0"/>
              </a:rPr>
              <a:t>www.TheGuilloryGroup.com</a:t>
            </a:r>
            <a:br>
              <a:rPr lang="en-IN" dirty="0">
                <a:latin typeface="Century Gothic" panose="020B0502020202020204" pitchFamily="34" charset="0"/>
              </a:rPr>
            </a:br>
            <a:r>
              <a:rPr lang="en-IN" dirty="0">
                <a:latin typeface="Century Gothic" panose="020B0502020202020204" pitchFamily="34" charset="0"/>
              </a:rPr>
              <a:t>www.CommercialLeasing101.com</a:t>
            </a:r>
          </a:p>
        </p:txBody>
      </p:sp>
    </p:spTree>
    <p:extLst>
      <p:ext uri="{BB962C8B-B14F-4D97-AF65-F5344CB8AC3E}">
        <p14:creationId xmlns:p14="http://schemas.microsoft.com/office/powerpoint/2010/main" val="22609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p:txBody>
          <a:bodyPr/>
          <a:lstStyle/>
          <a:p>
            <a:r>
              <a:rPr lang="en-IN" dirty="0">
                <a:latin typeface="Century Gothic" panose="020B0502020202020204" pitchFamily="34" charset="0"/>
              </a:rPr>
              <a:t>About </a:t>
            </a:r>
            <a:r>
              <a:rPr lang="en-IN" b="0" dirty="0">
                <a:latin typeface="Century Gothic" panose="020B0502020202020204" pitchFamily="34" charset="0"/>
              </a:rPr>
              <a:t>This Course</a:t>
            </a:r>
          </a:p>
        </p:txBody>
      </p:sp>
      <p:sp>
        <p:nvSpPr>
          <p:cNvPr id="9" name="Text Placeholder 8">
            <a:extLst>
              <a:ext uri="{FF2B5EF4-FFF2-40B4-BE49-F238E27FC236}">
                <a16:creationId xmlns:a16="http://schemas.microsoft.com/office/drawing/2014/main" xmlns="" id="{53469036-D1FB-4164-96AE-B6D8CECCFC96}"/>
              </a:ext>
            </a:extLst>
          </p:cNvPr>
          <p:cNvSpPr>
            <a:spLocks noGrp="1"/>
          </p:cNvSpPr>
          <p:nvPr>
            <p:ph type="body" sz="quarter" idx="13"/>
          </p:nvPr>
        </p:nvSpPr>
        <p:spPr/>
        <p:txBody>
          <a:bodyPr/>
          <a:lstStyle/>
          <a:p>
            <a:r>
              <a:rPr lang="da-DK" spc="160" dirty="0">
                <a:latin typeface="Century Gothic" panose="020B0502020202020204" pitchFamily="34" charset="0"/>
              </a:rPr>
              <a:t>Here’s What We’re Covering Today</a:t>
            </a:r>
            <a:endParaRPr lang="en-IN" spc="160" dirty="0">
              <a:latin typeface="Century Gothic" panose="020B0502020202020204" pitchFamily="34" charset="0"/>
            </a:endParaRPr>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531378" y="3196915"/>
            <a:ext cx="6072622" cy="2958275"/>
          </a:xfrm>
        </p:spPr>
        <p:txBody>
          <a:bodyPr>
            <a:normAutofit/>
          </a:bodyPr>
          <a:lstStyle/>
          <a:p>
            <a:pPr lvl="0"/>
            <a:r>
              <a:rPr lang="en-US" sz="1800" dirty="0">
                <a:latin typeface="Century Gothic" panose="020B0502020202020204" pitchFamily="34" charset="0"/>
              </a:rPr>
              <a:t>Available TAR Commercial Contracts</a:t>
            </a:r>
          </a:p>
          <a:p>
            <a:pPr lvl="0"/>
            <a:r>
              <a:rPr lang="en-US" sz="1800" dirty="0">
                <a:latin typeface="Century Gothic" panose="020B0502020202020204" pitchFamily="34" charset="0"/>
              </a:rPr>
              <a:t>Definition of “Practicing Law”</a:t>
            </a:r>
          </a:p>
          <a:p>
            <a:pPr lvl="0"/>
            <a:r>
              <a:rPr lang="en-US" sz="1800" dirty="0">
                <a:latin typeface="Century Gothic" panose="020B0502020202020204" pitchFamily="34" charset="0"/>
              </a:rPr>
              <a:t>How to Properly Change Clauses in a TAR Form</a:t>
            </a:r>
          </a:p>
          <a:p>
            <a:pPr lvl="0"/>
            <a:r>
              <a:rPr lang="en-US" sz="1800" dirty="0">
                <a:latin typeface="Century Gothic" panose="020B0502020202020204" pitchFamily="34" charset="0"/>
              </a:rPr>
              <a:t>Defining “Statements of Fact”</a:t>
            </a:r>
          </a:p>
          <a:p>
            <a:pPr lvl="0"/>
            <a:r>
              <a:rPr lang="en-US" sz="1800" dirty="0">
                <a:latin typeface="Century Gothic" panose="020B0502020202020204" pitchFamily="34" charset="0"/>
              </a:rPr>
              <a:t>If &amp; When to Get a Lawyer Involved</a:t>
            </a:r>
          </a:p>
          <a:p>
            <a:pPr lvl="0"/>
            <a:r>
              <a:rPr lang="en-US" sz="1800" dirty="0">
                <a:latin typeface="Century Gothic" panose="020B0502020202020204" pitchFamily="34" charset="0"/>
              </a:rPr>
              <a:t>We’ll be viewing actual TAR commercial contracts to illustrate how you can properly alter them</a:t>
            </a:r>
          </a:p>
          <a:p>
            <a:pPr lvl="0"/>
            <a:r>
              <a:rPr lang="en-US" sz="1800" dirty="0">
                <a:latin typeface="Century Gothic" panose="020B0502020202020204" pitchFamily="34" charset="0"/>
              </a:rPr>
              <a:t>Please hold your questions to the end </a:t>
            </a:r>
          </a:p>
        </p:txBody>
      </p:sp>
      <p:pic>
        <p:nvPicPr>
          <p:cNvPr id="13" name="Picture Placeholder 12" title="Skyline">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xmlns="" id="{47F4D2C2-B71A-4089-A3FE-603C32706CA6}"/>
              </a:ext>
            </a:extLst>
          </p:cNvPr>
          <p:cNvSpPr>
            <a:spLocks noGrp="1"/>
          </p:cNvSpPr>
          <p:nvPr>
            <p:ph type="ftr" sz="quarter" idx="14"/>
          </p:nvPr>
        </p:nvSpPr>
        <p:spPr/>
        <p:txBody>
          <a:bodyPr/>
          <a:lstStyle/>
          <a:p>
            <a:r>
              <a:rPr lang="en-IN" dirty="0"/>
              <a:t>Add a footer</a:t>
            </a:r>
          </a:p>
        </p:txBody>
      </p:sp>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fld id="{8699F50C-BE38-4BD0-BA84-9B090E1F2B9B}" type="slidenum">
              <a:rPr lang="en-IN" smtClean="0"/>
              <a:pPr/>
              <a:t>3</a:t>
            </a:fld>
            <a:endParaRPr lang="en-IN" dirty="0"/>
          </a:p>
        </p:txBody>
      </p:sp>
    </p:spTree>
    <p:extLst>
      <p:ext uri="{BB962C8B-B14F-4D97-AF65-F5344CB8AC3E}">
        <p14:creationId xmlns:p14="http://schemas.microsoft.com/office/powerpoint/2010/main" val="97200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xmlns=""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xmlns="" id="{55EACD59-7C51-4810-94C6-BCB4D12346DC}"/>
              </a:ext>
            </a:extLst>
          </p:cNvPr>
          <p:cNvSpPr>
            <a:spLocks noGrp="1"/>
          </p:cNvSpPr>
          <p:nvPr>
            <p:ph idx="1"/>
          </p:nvPr>
        </p:nvSpPr>
        <p:spPr>
          <a:xfrm>
            <a:off x="531377" y="3196915"/>
            <a:ext cx="8168006" cy="3270997"/>
          </a:xfrm>
        </p:spPr>
        <p:txBody>
          <a:bodyPr>
            <a:normAutofit/>
          </a:bodyPr>
          <a:lstStyle/>
          <a:p>
            <a:pPr lvl="0"/>
            <a:r>
              <a:rPr lang="en-US" sz="1800" dirty="0">
                <a:latin typeface="Century Gothic" panose="020B0502020202020204" pitchFamily="34" charset="0"/>
              </a:rPr>
              <a:t>Property Management &amp; Landlord Representation for 18 years</a:t>
            </a:r>
          </a:p>
          <a:p>
            <a:pPr lvl="0"/>
            <a:r>
              <a:rPr lang="en-US" sz="1800" dirty="0">
                <a:latin typeface="Century Gothic" panose="020B0502020202020204" pitchFamily="34" charset="0"/>
              </a:rPr>
              <a:t>Companies include: CBRE, JLL, Transwestern, Tarantino, Insignia ESG </a:t>
            </a:r>
            <a:br>
              <a:rPr lang="en-US" sz="1800" dirty="0">
                <a:latin typeface="Century Gothic" panose="020B0502020202020204" pitchFamily="34" charset="0"/>
              </a:rPr>
            </a:br>
            <a:r>
              <a:rPr lang="en-US" sz="1800" dirty="0">
                <a:latin typeface="Century Gothic" panose="020B0502020202020204" pitchFamily="34" charset="0"/>
              </a:rPr>
              <a:t>&amp; others</a:t>
            </a:r>
          </a:p>
          <a:p>
            <a:r>
              <a:rPr lang="en-US" sz="1800" dirty="0">
                <a:latin typeface="Century Gothic" panose="020B0502020202020204" pitchFamily="34" charset="0"/>
              </a:rPr>
              <a:t>Creator of the popular “Commercial Leasing Boot Camp” CE course</a:t>
            </a:r>
          </a:p>
          <a:p>
            <a:pPr lvl="0"/>
            <a:r>
              <a:rPr lang="en-US" sz="1800" dirty="0">
                <a:latin typeface="Century Gothic" panose="020B0502020202020204" pitchFamily="34" charset="0"/>
              </a:rPr>
              <a:t>Owner of The Guillory Group School of Real Estate, the only Texas school focused exclusively on commercial education</a:t>
            </a:r>
          </a:p>
          <a:p>
            <a:pPr lvl="0"/>
            <a:r>
              <a:rPr lang="en-US" sz="1800" dirty="0">
                <a:latin typeface="Century Gothic" panose="020B0502020202020204" pitchFamily="34" charset="0"/>
              </a:rPr>
              <a:t>Teaches commercial courses through HAR and TAR</a:t>
            </a:r>
          </a:p>
          <a:p>
            <a:pPr lvl="0"/>
            <a:r>
              <a:rPr lang="en-US" sz="1800" dirty="0">
                <a:latin typeface="Century Gothic" panose="020B0502020202020204" pitchFamily="34" charset="0"/>
              </a:rPr>
              <a:t>Past clients include: Shipley’s, Subway, Palais Royal, </a:t>
            </a:r>
            <a:br>
              <a:rPr lang="en-US" sz="1800" dirty="0">
                <a:latin typeface="Century Gothic" panose="020B0502020202020204" pitchFamily="34" charset="0"/>
              </a:rPr>
            </a:br>
            <a:r>
              <a:rPr lang="en-US" sz="1800" dirty="0">
                <a:latin typeface="Century Gothic" panose="020B0502020202020204" pitchFamily="34" charset="0"/>
              </a:rPr>
              <a:t>Victoria’s Secret, Gringo’s, Harris County, Chick-Fil-A,</a:t>
            </a:r>
            <a:br>
              <a:rPr lang="en-US" sz="1800" dirty="0">
                <a:latin typeface="Century Gothic" panose="020B0502020202020204" pitchFamily="34" charset="0"/>
              </a:rPr>
            </a:br>
            <a:r>
              <a:rPr lang="en-US" sz="1800" dirty="0">
                <a:latin typeface="Century Gothic" panose="020B0502020202020204" pitchFamily="34" charset="0"/>
              </a:rPr>
              <a:t>Mathnasium, Baker Hughes &amp; She’s Happy Hair</a:t>
            </a:r>
          </a:p>
        </p:txBody>
      </p:sp>
      <p:sp>
        <p:nvSpPr>
          <p:cNvPr id="43" name="Text Placeholder 8">
            <a:extLst>
              <a:ext uri="{FF2B5EF4-FFF2-40B4-BE49-F238E27FC236}">
                <a16:creationId xmlns:a16="http://schemas.microsoft.com/office/drawing/2014/main" xmlns="" id="{EA7C22CB-613A-4C0B-90B3-4A405F793D3C}"/>
              </a:ext>
            </a:extLst>
          </p:cNvPr>
          <p:cNvSpPr>
            <a:spLocks noGrp="1"/>
          </p:cNvSpPr>
          <p:nvPr>
            <p:ph type="body" sz="quarter" idx="13"/>
          </p:nvPr>
        </p:nvSpPr>
        <p:spPr>
          <a:xfrm>
            <a:off x="531379" y="2563477"/>
            <a:ext cx="7790500" cy="608895"/>
          </a:xfrm>
        </p:spPr>
        <p:txBody>
          <a:bodyPr/>
          <a:lstStyle/>
          <a:p>
            <a:r>
              <a:rPr lang="da-DK" spc="160" dirty="0">
                <a:latin typeface="Century Gothic" panose="020B0502020202020204" pitchFamily="34" charset="0"/>
              </a:rPr>
              <a:t>Here’s a quick bio of Michica ”Mish” Guillory</a:t>
            </a:r>
            <a:endParaRPr lang="en-IN" spc="160" dirty="0">
              <a:latin typeface="Century Gothic" panose="020B0502020202020204" pitchFamily="34" charset="0"/>
            </a:endParaRPr>
          </a:p>
        </p:txBody>
      </p:sp>
      <p:sp>
        <p:nvSpPr>
          <p:cNvPr id="41" name="Title 3">
            <a:extLst>
              <a:ext uri="{FF2B5EF4-FFF2-40B4-BE49-F238E27FC236}">
                <a16:creationId xmlns:a16="http://schemas.microsoft.com/office/drawing/2014/main" xmlns="" id="{1ABD613F-111C-41D6-9F8E-8B2C42A5E047}"/>
              </a:ext>
            </a:extLst>
          </p:cNvPr>
          <p:cNvSpPr>
            <a:spLocks noGrp="1"/>
          </p:cNvSpPr>
          <p:nvPr>
            <p:ph type="title"/>
          </p:nvPr>
        </p:nvSpPr>
        <p:spPr/>
        <p:txBody>
          <a:bodyPr/>
          <a:lstStyle/>
          <a:p>
            <a:r>
              <a:rPr lang="en-IN" dirty="0">
                <a:latin typeface="Century Gothic" panose="020B0502020202020204" pitchFamily="34" charset="0"/>
              </a:rPr>
              <a:t>About </a:t>
            </a:r>
            <a:r>
              <a:rPr lang="en-IN" b="0" dirty="0">
                <a:latin typeface="Century Gothic" panose="020B0502020202020204" pitchFamily="34" charset="0"/>
              </a:rPr>
              <a:t>The Instructor</a:t>
            </a:r>
          </a:p>
        </p:txBody>
      </p:sp>
      <p:sp>
        <p:nvSpPr>
          <p:cNvPr id="10" name="Slide Number Placeholder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a:lstStyle/>
          <a:p>
            <a:fld id="{8699F50C-BE38-4BD0-BA84-9B090E1F2B9B}" type="slidenum">
              <a:rPr lang="en-IN" smtClean="0"/>
              <a:pPr/>
              <a:t>4</a:t>
            </a:fld>
            <a:endParaRPr lang="en-IN" dirty="0"/>
          </a:p>
        </p:txBody>
      </p:sp>
    </p:spTree>
    <p:extLst>
      <p:ext uri="{BB962C8B-B14F-4D97-AF65-F5344CB8AC3E}">
        <p14:creationId xmlns:p14="http://schemas.microsoft.com/office/powerpoint/2010/main" val="39900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p:txBody>
          <a:bodyPr/>
          <a:lstStyle/>
          <a:p>
            <a:r>
              <a:rPr lang="en-IN" dirty="0">
                <a:latin typeface="Century Gothic" panose="020B0502020202020204" pitchFamily="34" charset="0"/>
              </a:rPr>
              <a:t>Webinar </a:t>
            </a:r>
            <a:r>
              <a:rPr lang="en-IN" b="0" dirty="0">
                <a:latin typeface="Century Gothic" panose="020B0502020202020204" pitchFamily="34" charset="0"/>
              </a:rPr>
              <a:t>Regulations</a:t>
            </a:r>
          </a:p>
        </p:txBody>
      </p:sp>
      <p:sp>
        <p:nvSpPr>
          <p:cNvPr id="9" name="Text Placeholder 8">
            <a:extLst>
              <a:ext uri="{FF2B5EF4-FFF2-40B4-BE49-F238E27FC236}">
                <a16:creationId xmlns:a16="http://schemas.microsoft.com/office/drawing/2014/main" xmlns="" id="{53469036-D1FB-4164-96AE-B6D8CECCFC96}"/>
              </a:ext>
            </a:extLst>
          </p:cNvPr>
          <p:cNvSpPr>
            <a:spLocks noGrp="1"/>
          </p:cNvSpPr>
          <p:nvPr>
            <p:ph type="body" sz="quarter" idx="13"/>
          </p:nvPr>
        </p:nvSpPr>
        <p:spPr/>
        <p:txBody>
          <a:bodyPr/>
          <a:lstStyle/>
          <a:p>
            <a:r>
              <a:rPr lang="da-DK" spc="160" dirty="0">
                <a:latin typeface="Century Gothic" panose="020B0502020202020204" pitchFamily="34" charset="0"/>
              </a:rPr>
              <a:t>A quick look at the house rules!</a:t>
            </a:r>
            <a:endParaRPr lang="en-IN" spc="160" dirty="0">
              <a:latin typeface="Century Gothic" panose="020B0502020202020204" pitchFamily="34" charset="0"/>
            </a:endParaRPr>
          </a:p>
        </p:txBody>
      </p:sp>
      <p:sp>
        <p:nvSpPr>
          <p:cNvPr id="7" name="Content Placeholder 6">
            <a:extLst>
              <a:ext uri="{FF2B5EF4-FFF2-40B4-BE49-F238E27FC236}">
                <a16:creationId xmlns:a16="http://schemas.microsoft.com/office/drawing/2014/main" xmlns="" id="{2482DBEC-EE72-4155-ACC5-87E80C5606A9}"/>
              </a:ext>
            </a:extLst>
          </p:cNvPr>
          <p:cNvSpPr>
            <a:spLocks noGrp="1"/>
          </p:cNvSpPr>
          <p:nvPr>
            <p:ph idx="1"/>
          </p:nvPr>
        </p:nvSpPr>
        <p:spPr>
          <a:xfrm>
            <a:off x="531377" y="3196915"/>
            <a:ext cx="7673055" cy="3524560"/>
          </a:xfrm>
        </p:spPr>
        <p:txBody>
          <a:bodyPr>
            <a:normAutofit/>
          </a:bodyPr>
          <a:lstStyle/>
          <a:p>
            <a:pPr lvl="0"/>
            <a:r>
              <a:rPr lang="en-US" sz="1800" dirty="0">
                <a:latin typeface="Century Gothic" panose="020B0502020202020204" pitchFamily="34" charset="0"/>
              </a:rPr>
              <a:t>This webinar is one hour. You must remain online for the full hour. </a:t>
            </a:r>
          </a:p>
          <a:p>
            <a:r>
              <a:rPr lang="en-US" sz="1800" dirty="0">
                <a:latin typeface="Century Gothic" panose="020B0502020202020204" pitchFamily="34" charset="0"/>
              </a:rPr>
              <a:t>Logging out early will result in the loss of your CE credit.</a:t>
            </a:r>
          </a:p>
          <a:p>
            <a:pPr lvl="0"/>
            <a:r>
              <a:rPr lang="en-US" sz="1800" dirty="0">
                <a:latin typeface="Century Gothic" panose="020B0502020202020204" pitchFamily="34" charset="0"/>
              </a:rPr>
              <a:t>If you need further assistance, the instructor can contact you after the webinar.</a:t>
            </a:r>
          </a:p>
          <a:p>
            <a:pPr lvl="0"/>
            <a:r>
              <a:rPr lang="en-US" sz="1800" dirty="0">
                <a:latin typeface="Century Gothic" panose="020B0502020202020204" pitchFamily="34" charset="0"/>
              </a:rPr>
              <a:t>Please hold all questions until the end of the presentation.</a:t>
            </a:r>
          </a:p>
          <a:p>
            <a:pPr lvl="0"/>
            <a:r>
              <a:rPr lang="en-US" sz="1800" dirty="0">
                <a:latin typeface="Century Gothic" panose="020B0502020202020204" pitchFamily="34" charset="0"/>
              </a:rPr>
              <a:t>Please SILENCE your microphone.</a:t>
            </a:r>
          </a:p>
          <a:p>
            <a:pPr lvl="0"/>
            <a:r>
              <a:rPr lang="en-US" sz="1800" dirty="0">
                <a:latin typeface="Century Gothic" panose="020B0502020202020204" pitchFamily="34" charset="0"/>
              </a:rPr>
              <a:t>Consider covering your computer’s camera, if necessary.</a:t>
            </a:r>
          </a:p>
          <a:p>
            <a:pPr lvl="0"/>
            <a:r>
              <a:rPr lang="en-US" sz="1800" dirty="0">
                <a:latin typeface="Century Gothic" panose="020B0502020202020204" pitchFamily="34" charset="0"/>
              </a:rPr>
              <a:t>If there is a question the instructor cannot answer during </a:t>
            </a:r>
            <a:br>
              <a:rPr lang="en-US" sz="1800" dirty="0">
                <a:latin typeface="Century Gothic" panose="020B0502020202020204" pitchFamily="34" charset="0"/>
              </a:rPr>
            </a:br>
            <a:r>
              <a:rPr lang="en-US" sz="1800" dirty="0">
                <a:latin typeface="Century Gothic" panose="020B0502020202020204" pitchFamily="34" charset="0"/>
              </a:rPr>
              <a:t>the webinar, we promise to get you an answer later.</a:t>
            </a:r>
          </a:p>
          <a:p>
            <a:pPr lvl="0"/>
            <a:r>
              <a:rPr lang="en-US" sz="1800" dirty="0">
                <a:latin typeface="Century Gothic" panose="020B0502020202020204" pitchFamily="34" charset="0"/>
              </a:rPr>
              <a:t>You MUST have fun!</a:t>
            </a:r>
          </a:p>
        </p:txBody>
      </p:sp>
      <p:pic>
        <p:nvPicPr>
          <p:cNvPr id="13" name="Picture Placeholder 12" title="Skyline">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rotWithShape="1">
          <a:blip r:embed="rId2"/>
          <a:srcRect l="23313" r="23313"/>
          <a:stretch/>
        </p:blipFill>
        <p:spPr/>
      </p:pic>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fld id="{8699F50C-BE38-4BD0-BA84-9B090E1F2B9B}" type="slidenum">
              <a:rPr lang="en-IN" smtClean="0"/>
              <a:pPr/>
              <a:t>5</a:t>
            </a:fld>
            <a:endParaRPr lang="en-IN" dirty="0"/>
          </a:p>
        </p:txBody>
      </p:sp>
    </p:spTree>
    <p:extLst>
      <p:ext uri="{BB962C8B-B14F-4D97-AF65-F5344CB8AC3E}">
        <p14:creationId xmlns:p14="http://schemas.microsoft.com/office/powerpoint/2010/main" val="85083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title="Building image">
            <a:extLst>
              <a:ext uri="{FF2B5EF4-FFF2-40B4-BE49-F238E27FC236}">
                <a16:creationId xmlns:a16="http://schemas.microsoft.com/office/drawing/2014/main" xmlns="" id="{2D599535-C841-457B-BE92-EECA801ED768}"/>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784" r="20784"/>
          <a:stretch>
            <a:fillRect/>
          </a:stretch>
        </p:blipFill>
        <p:spPr/>
      </p:pic>
      <p:sp>
        <p:nvSpPr>
          <p:cNvPr id="10" name="Hexagon 9" descr="Solid dark colored hexagon in the middle of image accent">
            <a:extLst>
              <a:ext uri="{FF2B5EF4-FFF2-40B4-BE49-F238E27FC236}">
                <a16:creationId xmlns:a16="http://schemas.microsoft.com/office/drawing/2014/main" xmlns=""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 name="Group 5" descr="Company initials and name grouped block">
            <a:extLst>
              <a:ext uri="{FF2B5EF4-FFF2-40B4-BE49-F238E27FC236}">
                <a16:creationId xmlns:a16="http://schemas.microsoft.com/office/drawing/2014/main" xmlns="" id="{91C1EA1C-1F3E-4109-905A-96F1DC0515BC}"/>
              </a:ext>
            </a:extLst>
          </p:cNvPr>
          <p:cNvGrpSpPr/>
          <p:nvPr/>
        </p:nvGrpSpPr>
        <p:grpSpPr>
          <a:xfrm>
            <a:off x="2848545" y="2855631"/>
            <a:ext cx="2075313" cy="1087974"/>
            <a:chOff x="2848545" y="2902286"/>
            <a:chExt cx="2075313" cy="1087974"/>
          </a:xfrm>
        </p:grpSpPr>
        <p:sp>
          <p:nvSpPr>
            <p:cNvPr id="7" name="TextBox 6">
              <a:extLst>
                <a:ext uri="{FF2B5EF4-FFF2-40B4-BE49-F238E27FC236}">
                  <a16:creationId xmlns:a16="http://schemas.microsoft.com/office/drawing/2014/main" xmlns="" id="{4835BE9C-E4C1-41B7-ACD8-7ABEC8DF5F24}"/>
                </a:ext>
              </a:extLst>
            </p:cNvPr>
            <p:cNvSpPr txBox="1"/>
            <p:nvPr/>
          </p:nvSpPr>
          <p:spPr>
            <a:xfrm>
              <a:off x="2848545" y="2902286"/>
              <a:ext cx="2075313" cy="1015663"/>
            </a:xfrm>
            <a:prstGeom prst="rect">
              <a:avLst/>
            </a:prstGeom>
            <a:noFill/>
          </p:spPr>
          <p:txBody>
            <a:bodyPr wrap="none" rtlCol="0">
              <a:spAutoFit/>
            </a:bodyPr>
            <a:lstStyle/>
            <a:p>
              <a:pPr algn="ctr"/>
              <a:r>
                <a:rPr lang="en-US" sz="6000" b="1" dirty="0">
                  <a:latin typeface="Arial Black" panose="020B0A04020102020204" pitchFamily="34" charset="0"/>
                </a:rPr>
                <a:t>TAR</a:t>
              </a:r>
              <a:r>
                <a:rPr lang="en-US" sz="2800" b="1" baseline="100000" dirty="0">
                  <a:latin typeface="Arial Black" panose="020B0A04020102020204" pitchFamily="34" charset="0"/>
                </a:rPr>
                <a:t>®</a:t>
              </a:r>
              <a:endParaRPr lang="en-IN" sz="2800" b="1" baseline="100000" dirty="0">
                <a:latin typeface="Arial Black" panose="020B0A04020102020204" pitchFamily="34" charset="0"/>
              </a:endParaRPr>
            </a:p>
          </p:txBody>
        </p:sp>
        <p:sp>
          <p:nvSpPr>
            <p:cNvPr id="9" name="TextBox 8">
              <a:extLst>
                <a:ext uri="{FF2B5EF4-FFF2-40B4-BE49-F238E27FC236}">
                  <a16:creationId xmlns:a16="http://schemas.microsoft.com/office/drawing/2014/main" xmlns="" id="{64052DBB-CC72-4F59-92CE-00AB25EFF3F6}"/>
                </a:ext>
              </a:extLst>
            </p:cNvPr>
            <p:cNvSpPr txBox="1"/>
            <p:nvPr/>
          </p:nvSpPr>
          <p:spPr>
            <a:xfrm>
              <a:off x="2923865" y="3713261"/>
              <a:ext cx="1928733" cy="276999"/>
            </a:xfrm>
            <a:prstGeom prst="rect">
              <a:avLst/>
            </a:prstGeom>
            <a:noFill/>
          </p:spPr>
          <p:txBody>
            <a:bodyPr wrap="none" rtlCol="0">
              <a:spAutoFit/>
            </a:bodyPr>
            <a:lstStyle/>
            <a:p>
              <a:pPr algn="ctr"/>
              <a:r>
                <a:rPr lang="en-IN" sz="1200" dirty="0">
                  <a:latin typeface="Century Gothic" panose="020B0502020202020204" pitchFamily="34" charset="0"/>
                  <a:cs typeface="Calibri Light" panose="020F0302020204030204" pitchFamily="34" charset="0"/>
                </a:rPr>
                <a:t>Commercial CE Course</a:t>
              </a:r>
            </a:p>
          </p:txBody>
        </p:sp>
      </p:grpSp>
      <p:sp>
        <p:nvSpPr>
          <p:cNvPr id="4" name="Title 3">
            <a:extLst>
              <a:ext uri="{FF2B5EF4-FFF2-40B4-BE49-F238E27FC236}">
                <a16:creationId xmlns:a16="http://schemas.microsoft.com/office/drawing/2014/main" xmlns="" id="{291CA16A-993E-43BA-BDDC-9E427CF951B2}"/>
              </a:ext>
            </a:extLst>
          </p:cNvPr>
          <p:cNvSpPr>
            <a:spLocks noGrp="1"/>
          </p:cNvSpPr>
          <p:nvPr>
            <p:ph type="title"/>
          </p:nvPr>
        </p:nvSpPr>
        <p:spPr/>
        <p:txBody>
          <a:bodyPr/>
          <a:lstStyle/>
          <a:p>
            <a:r>
              <a:rPr lang="en-IN" dirty="0">
                <a:latin typeface="Century Gothic" panose="020B0502020202020204" pitchFamily="34" charset="0"/>
              </a:rPr>
              <a:t>Overview of TAR</a:t>
            </a:r>
            <a:r>
              <a:rPr lang="en-IN" sz="2000" baseline="90000" dirty="0">
                <a:latin typeface="Century Gothic" panose="020B0502020202020204" pitchFamily="34" charset="0"/>
              </a:rPr>
              <a:t>®</a:t>
            </a:r>
            <a:r>
              <a:rPr lang="en-IN" b="0" dirty="0">
                <a:latin typeface="Century Gothic" panose="020B0502020202020204" pitchFamily="34" charset="0"/>
              </a:rPr>
              <a:t> Commercial Forms</a:t>
            </a:r>
          </a:p>
        </p:txBody>
      </p:sp>
      <p:sp>
        <p:nvSpPr>
          <p:cNvPr id="5" name="Text Placeholder 4">
            <a:extLst>
              <a:ext uri="{FF2B5EF4-FFF2-40B4-BE49-F238E27FC236}">
                <a16:creationId xmlns:a16="http://schemas.microsoft.com/office/drawing/2014/main" xmlns="" id="{F063A021-7C19-4C85-B48B-EFEA732C1906}"/>
              </a:ext>
            </a:extLst>
          </p:cNvPr>
          <p:cNvSpPr>
            <a:spLocks noGrp="1"/>
          </p:cNvSpPr>
          <p:nvPr>
            <p:ph type="body" idx="1"/>
          </p:nvPr>
        </p:nvSpPr>
        <p:spPr/>
        <p:txBody>
          <a:bodyPr>
            <a:normAutofit/>
          </a:bodyPr>
          <a:lstStyle/>
          <a:p>
            <a:r>
              <a:rPr lang="en-US" sz="1800" spc="160" dirty="0">
                <a:latin typeface="Century Gothic" panose="020B0502020202020204" pitchFamily="34" charset="0"/>
              </a:rPr>
              <a:t>55 Contracts to Use in Commercial Transactions</a:t>
            </a:r>
          </a:p>
        </p:txBody>
      </p:sp>
    </p:spTree>
    <p:extLst>
      <p:ext uri="{BB962C8B-B14F-4D97-AF65-F5344CB8AC3E}">
        <p14:creationId xmlns:p14="http://schemas.microsoft.com/office/powerpoint/2010/main" val="12168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209028"/>
            <a:ext cx="8333222" cy="1147969"/>
          </a:xfrm>
        </p:spPr>
        <p:txBody>
          <a:bodyPr/>
          <a:lstStyle/>
          <a:p>
            <a:r>
              <a:rPr lang="en-ZA" dirty="0">
                <a:latin typeface="Century Gothic" panose="020B0502020202020204" pitchFamily="34" charset="0"/>
              </a:rPr>
              <a:t>TAR</a:t>
            </a:r>
            <a:r>
              <a:rPr lang="en-ZA" sz="2200" baseline="90000" dirty="0">
                <a:latin typeface="Century Gothic" panose="020B0502020202020204" pitchFamily="34" charset="0"/>
              </a:rPr>
              <a:t>®</a:t>
            </a:r>
            <a:r>
              <a:rPr lang="en-ZA" dirty="0">
                <a:latin typeface="Century Gothic" panose="020B0502020202020204" pitchFamily="34" charset="0"/>
              </a:rPr>
              <a:t> </a:t>
            </a:r>
            <a:r>
              <a:rPr lang="en-ZA" b="0" dirty="0">
                <a:latin typeface="Century Gothic" panose="020B0502020202020204" pitchFamily="34" charset="0"/>
              </a:rPr>
              <a:t>Commercial Forms</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376932"/>
            <a:ext cx="7368596" cy="608895"/>
          </a:xfrm>
        </p:spPr>
        <p:txBody>
          <a:bodyPr/>
          <a:lstStyle/>
          <a:p>
            <a:r>
              <a:rPr lang="da-DK" sz="1800" spc="160" dirty="0">
                <a:latin typeface="Century Gothic" panose="020B0502020202020204" pitchFamily="34" charset="0"/>
              </a:rPr>
              <a:t>An Overview &amp; Where to Find Them</a:t>
            </a:r>
          </a:p>
        </p:txBody>
      </p:sp>
      <p:sp>
        <p:nvSpPr>
          <p:cNvPr id="15" name="Text Placeholder 14">
            <a:extLst>
              <a:ext uri="{FF2B5EF4-FFF2-40B4-BE49-F238E27FC236}">
                <a16:creationId xmlns:a16="http://schemas.microsoft.com/office/drawing/2014/main" xmlns="" id="{24E18385-8BEA-4522-ABAA-5AB38F0D4FC2}"/>
              </a:ext>
            </a:extLst>
          </p:cNvPr>
          <p:cNvSpPr>
            <a:spLocks noGrp="1"/>
          </p:cNvSpPr>
          <p:nvPr>
            <p:ph type="body" idx="1"/>
          </p:nvPr>
        </p:nvSpPr>
        <p:spPr>
          <a:xfrm>
            <a:off x="252250" y="1366656"/>
            <a:ext cx="5475290" cy="781188"/>
          </a:xfrm>
        </p:spPr>
        <p:txBody>
          <a:bodyPr>
            <a:normAutofit/>
          </a:bodyPr>
          <a:lstStyle/>
          <a:p>
            <a:r>
              <a:rPr lang="en-IN" sz="1700" dirty="0">
                <a:latin typeface="Century Gothic" panose="020B0502020202020204" pitchFamily="34" charset="0"/>
              </a:rPr>
              <a:t>Commercial Listing Agreements - 1300</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252250" y="2089122"/>
            <a:ext cx="5475290" cy="972860"/>
          </a:xfrm>
        </p:spPr>
        <p:txBody>
          <a:bodyPr>
            <a:normAutofit/>
          </a:bodyPr>
          <a:lstStyle/>
          <a:p>
            <a:pPr>
              <a:buClr>
                <a:schemeClr val="accent2"/>
              </a:buClr>
            </a:pPr>
            <a:r>
              <a:rPr lang="en-IN" sz="1200" dirty="0">
                <a:latin typeface="Century Gothic" panose="020B0502020202020204" pitchFamily="34" charset="0"/>
              </a:rPr>
              <a:t>1301 – Exclusive Right to Sell</a:t>
            </a:r>
          </a:p>
          <a:p>
            <a:pPr>
              <a:buClr>
                <a:schemeClr val="accent2"/>
              </a:buClr>
            </a:pPr>
            <a:r>
              <a:rPr lang="en-IN" sz="1200" dirty="0">
                <a:latin typeface="Century Gothic" panose="020B0502020202020204" pitchFamily="34" charset="0"/>
              </a:rPr>
              <a:t>1302 – Exclusive Right to Lease</a:t>
            </a:r>
          </a:p>
          <a:p>
            <a:pPr>
              <a:buClr>
                <a:schemeClr val="accent2"/>
              </a:buClr>
            </a:pPr>
            <a:r>
              <a:rPr lang="en-IN" sz="1200" dirty="0">
                <a:latin typeface="Century Gothic" panose="020B0502020202020204" pitchFamily="34" charset="0"/>
              </a:rPr>
              <a:t>1303 – Exclusive Right to Sublease</a:t>
            </a: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7</a:t>
            </a:fld>
            <a:endParaRPr lang="en-IN" dirty="0"/>
          </a:p>
        </p:txBody>
      </p:sp>
      <p:sp>
        <p:nvSpPr>
          <p:cNvPr id="10" name="Text Placeholder 14">
            <a:extLst>
              <a:ext uri="{FF2B5EF4-FFF2-40B4-BE49-F238E27FC236}">
                <a16:creationId xmlns:a16="http://schemas.microsoft.com/office/drawing/2014/main" xmlns="" id="{6844EB8E-2090-46AB-8B13-A91C1D992A92}"/>
              </a:ext>
            </a:extLst>
          </p:cNvPr>
          <p:cNvSpPr txBox="1">
            <a:spLocks/>
          </p:cNvSpPr>
          <p:nvPr/>
        </p:nvSpPr>
        <p:spPr>
          <a:xfrm>
            <a:off x="253648" y="2433457"/>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Listing Addenda &amp; Related Forms - 1400</a:t>
            </a:r>
          </a:p>
        </p:txBody>
      </p:sp>
      <p:sp>
        <p:nvSpPr>
          <p:cNvPr id="11" name="Content Placeholder 15">
            <a:extLst>
              <a:ext uri="{FF2B5EF4-FFF2-40B4-BE49-F238E27FC236}">
                <a16:creationId xmlns:a16="http://schemas.microsoft.com/office/drawing/2014/main" xmlns="" id="{3249ABB3-0750-4EFA-BDCB-9C5B258C82EF}"/>
              </a:ext>
            </a:extLst>
          </p:cNvPr>
          <p:cNvSpPr txBox="1">
            <a:spLocks/>
          </p:cNvSpPr>
          <p:nvPr/>
        </p:nvSpPr>
        <p:spPr>
          <a:xfrm>
            <a:off x="253648" y="3155923"/>
            <a:ext cx="5475290" cy="365125"/>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1408 – Property Condition Statement</a:t>
            </a:r>
          </a:p>
        </p:txBody>
      </p:sp>
      <p:sp>
        <p:nvSpPr>
          <p:cNvPr id="12" name="Text Placeholder 14">
            <a:extLst>
              <a:ext uri="{FF2B5EF4-FFF2-40B4-BE49-F238E27FC236}">
                <a16:creationId xmlns:a16="http://schemas.microsoft.com/office/drawing/2014/main" xmlns="" id="{E0BF41CD-B2FB-4AB4-A948-8EE297A97FEB}"/>
              </a:ext>
            </a:extLst>
          </p:cNvPr>
          <p:cNvSpPr txBox="1">
            <a:spLocks/>
          </p:cNvSpPr>
          <p:nvPr/>
        </p:nvSpPr>
        <p:spPr>
          <a:xfrm>
            <a:off x="255046" y="2946584"/>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Buyer/Tenant Representation Agreements - 1500</a:t>
            </a:r>
          </a:p>
        </p:txBody>
      </p:sp>
      <p:sp>
        <p:nvSpPr>
          <p:cNvPr id="13" name="Content Placeholder 15">
            <a:extLst>
              <a:ext uri="{FF2B5EF4-FFF2-40B4-BE49-F238E27FC236}">
                <a16:creationId xmlns:a16="http://schemas.microsoft.com/office/drawing/2014/main" xmlns="" id="{412FBF2D-1221-4185-A2AA-872614A24329}"/>
              </a:ext>
            </a:extLst>
          </p:cNvPr>
          <p:cNvSpPr txBox="1">
            <a:spLocks/>
          </p:cNvSpPr>
          <p:nvPr/>
        </p:nvSpPr>
        <p:spPr>
          <a:xfrm>
            <a:off x="255046" y="3660661"/>
            <a:ext cx="5475290" cy="365125"/>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1502 – Buyer/Tenant Representation Agreement</a:t>
            </a:r>
          </a:p>
        </p:txBody>
      </p:sp>
      <p:sp>
        <p:nvSpPr>
          <p:cNvPr id="22" name="Text Placeholder 14">
            <a:extLst>
              <a:ext uri="{FF2B5EF4-FFF2-40B4-BE49-F238E27FC236}">
                <a16:creationId xmlns:a16="http://schemas.microsoft.com/office/drawing/2014/main" xmlns="" id="{771F13AE-BE2B-4706-9954-6F198037C671}"/>
              </a:ext>
            </a:extLst>
          </p:cNvPr>
          <p:cNvSpPr txBox="1">
            <a:spLocks/>
          </p:cNvSpPr>
          <p:nvPr/>
        </p:nvSpPr>
        <p:spPr>
          <a:xfrm>
            <a:off x="256444" y="3409377"/>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Commercial Earnest Money Contracts - 1800</a:t>
            </a:r>
          </a:p>
        </p:txBody>
      </p:sp>
      <p:sp>
        <p:nvSpPr>
          <p:cNvPr id="23" name="Content Placeholder 15">
            <a:extLst>
              <a:ext uri="{FF2B5EF4-FFF2-40B4-BE49-F238E27FC236}">
                <a16:creationId xmlns:a16="http://schemas.microsoft.com/office/drawing/2014/main" xmlns="" id="{B078DF30-17EF-4F0F-9245-C2C500D06B5A}"/>
              </a:ext>
            </a:extLst>
          </p:cNvPr>
          <p:cNvSpPr txBox="1">
            <a:spLocks/>
          </p:cNvSpPr>
          <p:nvPr/>
        </p:nvSpPr>
        <p:spPr>
          <a:xfrm>
            <a:off x="256444" y="4123454"/>
            <a:ext cx="5475290" cy="109798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1801 – Commercial Contracts – Improved Property</a:t>
            </a:r>
          </a:p>
          <a:p>
            <a:pPr>
              <a:buClr>
                <a:schemeClr val="accent2"/>
              </a:buClr>
            </a:pPr>
            <a:r>
              <a:rPr lang="en-IN" sz="1200" dirty="0">
                <a:latin typeface="Century Gothic" panose="020B0502020202020204" pitchFamily="34" charset="0"/>
              </a:rPr>
              <a:t>1802 – Commercial Contracts – Unimproved Property</a:t>
            </a:r>
          </a:p>
          <a:p>
            <a:pPr>
              <a:buClr>
                <a:schemeClr val="accent2"/>
              </a:buClr>
            </a:pPr>
            <a:r>
              <a:rPr lang="en-IN" sz="1200" dirty="0">
                <a:latin typeface="Century Gothic" panose="020B0502020202020204" pitchFamily="34" charset="0"/>
              </a:rPr>
              <a:t>1803 – Commercial Letter of Intent to Purchase </a:t>
            </a:r>
          </a:p>
        </p:txBody>
      </p:sp>
      <p:sp>
        <p:nvSpPr>
          <p:cNvPr id="24" name="Text Placeholder 14">
            <a:extLst>
              <a:ext uri="{FF2B5EF4-FFF2-40B4-BE49-F238E27FC236}">
                <a16:creationId xmlns:a16="http://schemas.microsoft.com/office/drawing/2014/main" xmlns="" id="{4A149880-1D20-42E1-9BAC-20D9705E2CC1}"/>
              </a:ext>
            </a:extLst>
          </p:cNvPr>
          <p:cNvSpPr txBox="1">
            <a:spLocks/>
          </p:cNvSpPr>
          <p:nvPr/>
        </p:nvSpPr>
        <p:spPr>
          <a:xfrm>
            <a:off x="266231" y="4476178"/>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Contract Addenda &amp; Related Forms - 1900</a:t>
            </a:r>
          </a:p>
        </p:txBody>
      </p:sp>
      <p:sp>
        <p:nvSpPr>
          <p:cNvPr id="25" name="Content Placeholder 15">
            <a:extLst>
              <a:ext uri="{FF2B5EF4-FFF2-40B4-BE49-F238E27FC236}">
                <a16:creationId xmlns:a16="http://schemas.microsoft.com/office/drawing/2014/main" xmlns="" id="{25404817-60B9-4B9F-B89F-BD1C75B06443}"/>
              </a:ext>
            </a:extLst>
          </p:cNvPr>
          <p:cNvSpPr txBox="1">
            <a:spLocks/>
          </p:cNvSpPr>
          <p:nvPr/>
        </p:nvSpPr>
        <p:spPr>
          <a:xfrm>
            <a:off x="266231" y="5190255"/>
            <a:ext cx="5475290" cy="14587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1921 – Condominium Resale Certificate</a:t>
            </a:r>
          </a:p>
          <a:p>
            <a:pPr>
              <a:buClr>
                <a:schemeClr val="accent2"/>
              </a:buClr>
            </a:pPr>
            <a:r>
              <a:rPr lang="en-IN" sz="1200" dirty="0">
                <a:latin typeface="Century Gothic" panose="020B0502020202020204" pitchFamily="34" charset="0"/>
              </a:rPr>
              <a:t>1930 – Commercial Contract Condominium Addendum</a:t>
            </a:r>
          </a:p>
          <a:p>
            <a:pPr>
              <a:buClr>
                <a:schemeClr val="accent2"/>
              </a:buClr>
            </a:pPr>
            <a:r>
              <a:rPr lang="en-IN" sz="1200" dirty="0">
                <a:latin typeface="Century Gothic" panose="020B0502020202020204" pitchFamily="34" charset="0"/>
              </a:rPr>
              <a:t>1931 – Commercial Contract Financing Addendum</a:t>
            </a:r>
          </a:p>
          <a:p>
            <a:pPr>
              <a:buClr>
                <a:schemeClr val="accent2"/>
              </a:buClr>
            </a:pPr>
            <a:r>
              <a:rPr lang="en-IN" sz="1200" dirty="0">
                <a:latin typeface="Century Gothic" panose="020B0502020202020204" pitchFamily="34" charset="0"/>
              </a:rPr>
              <a:t>1932 – Commercial Contract Amendment</a:t>
            </a:r>
          </a:p>
          <a:p>
            <a:pPr>
              <a:buClr>
                <a:schemeClr val="accent2"/>
              </a:buClr>
            </a:pPr>
            <a:r>
              <a:rPr lang="en-IN" sz="1200" dirty="0">
                <a:latin typeface="Century Gothic" panose="020B0502020202020204" pitchFamily="34" charset="0"/>
              </a:rPr>
              <a:t>1937 – Commercial Contract Exhibit </a:t>
            </a:r>
            <a:r>
              <a:rPr lang="en-IN" sz="1200" dirty="0">
                <a:solidFill>
                  <a:srgbClr val="FF0000"/>
                </a:solidFill>
                <a:latin typeface="Century Gothic" panose="020B0502020202020204" pitchFamily="34" charset="0"/>
              </a:rPr>
              <a:t>(an ‘exhibit’ is like a sample)</a:t>
            </a:r>
          </a:p>
        </p:txBody>
      </p:sp>
      <p:sp>
        <p:nvSpPr>
          <p:cNvPr id="26" name="Text Placeholder 14">
            <a:extLst>
              <a:ext uri="{FF2B5EF4-FFF2-40B4-BE49-F238E27FC236}">
                <a16:creationId xmlns:a16="http://schemas.microsoft.com/office/drawing/2014/main" xmlns="" id="{202195BB-4133-43AF-884E-92011ED3D0BF}"/>
              </a:ext>
            </a:extLst>
          </p:cNvPr>
          <p:cNvSpPr txBox="1">
            <a:spLocks/>
          </p:cNvSpPr>
          <p:nvPr/>
        </p:nvSpPr>
        <p:spPr>
          <a:xfrm>
            <a:off x="5589079" y="1366656"/>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Contract Addenda &amp; Related Forms – 1900 (</a:t>
            </a:r>
            <a:r>
              <a:rPr lang="en-IN" sz="1700" dirty="0" err="1">
                <a:latin typeface="Century Gothic" panose="020B0502020202020204" pitchFamily="34" charset="0"/>
              </a:rPr>
              <a:t>con’t</a:t>
            </a:r>
            <a:r>
              <a:rPr lang="en-IN" sz="1700" dirty="0">
                <a:latin typeface="Century Gothic" panose="020B0502020202020204" pitchFamily="34" charset="0"/>
              </a:rPr>
              <a:t>)</a:t>
            </a:r>
          </a:p>
        </p:txBody>
      </p:sp>
      <p:sp>
        <p:nvSpPr>
          <p:cNvPr id="27" name="Content Placeholder 15">
            <a:extLst>
              <a:ext uri="{FF2B5EF4-FFF2-40B4-BE49-F238E27FC236}">
                <a16:creationId xmlns:a16="http://schemas.microsoft.com/office/drawing/2014/main" xmlns="" id="{541E2B05-1C0D-4E78-96C2-6CD2D3C58169}"/>
              </a:ext>
            </a:extLst>
          </p:cNvPr>
          <p:cNvSpPr txBox="1">
            <a:spLocks/>
          </p:cNvSpPr>
          <p:nvPr/>
        </p:nvSpPr>
        <p:spPr>
          <a:xfrm>
            <a:off x="5589079" y="2080733"/>
            <a:ext cx="5475290" cy="2395445"/>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1937 – Condominium Resale Certificate</a:t>
            </a:r>
          </a:p>
          <a:p>
            <a:pPr>
              <a:buClr>
                <a:schemeClr val="accent2"/>
              </a:buClr>
            </a:pPr>
            <a:r>
              <a:rPr lang="en-IN" sz="1200" dirty="0">
                <a:latin typeface="Century Gothic" panose="020B0502020202020204" pitchFamily="34" charset="0"/>
              </a:rPr>
              <a:t>1938 – Commercial Tenant Estoppel Certificate</a:t>
            </a:r>
          </a:p>
          <a:p>
            <a:pPr>
              <a:buClr>
                <a:schemeClr val="accent2"/>
              </a:buClr>
            </a:pPr>
            <a:r>
              <a:rPr lang="en-IN" sz="1200" dirty="0">
                <a:latin typeface="Century Gothic" panose="020B0502020202020204" pitchFamily="34" charset="0"/>
              </a:rPr>
              <a:t>1939 – Commercial Contract Termination Notice</a:t>
            </a:r>
          </a:p>
          <a:p>
            <a:pPr>
              <a:buClr>
                <a:schemeClr val="accent2"/>
              </a:buClr>
            </a:pPr>
            <a:r>
              <a:rPr lang="en-IN" sz="1200" dirty="0">
                <a:latin typeface="Century Gothic" panose="020B0502020202020204" pitchFamily="34" charset="0"/>
              </a:rPr>
              <a:t>1940 – Commercial Contract Special Provisions  Addendum</a:t>
            </a:r>
          </a:p>
          <a:p>
            <a:pPr>
              <a:buClr>
                <a:schemeClr val="accent2"/>
              </a:buClr>
            </a:pPr>
            <a:r>
              <a:rPr lang="en-IN" sz="1200" dirty="0">
                <a:latin typeface="Century Gothic" panose="020B0502020202020204" pitchFamily="34" charset="0"/>
              </a:rPr>
              <a:t>1942 – Commercial Contract Critical Date List</a:t>
            </a:r>
          </a:p>
          <a:p>
            <a:pPr>
              <a:buClr>
                <a:schemeClr val="accent2"/>
              </a:buClr>
            </a:pPr>
            <a:r>
              <a:rPr lang="en-IN" sz="1200" dirty="0">
                <a:latin typeface="Century Gothic" panose="020B0502020202020204" pitchFamily="34" charset="0"/>
              </a:rPr>
              <a:t>1943 – Commercial Contract Assignment of Buyer’s Interest</a:t>
            </a:r>
          </a:p>
          <a:p>
            <a:pPr>
              <a:buClr>
                <a:schemeClr val="accent2"/>
              </a:buClr>
            </a:pPr>
            <a:r>
              <a:rPr lang="en-IN" sz="1200" dirty="0">
                <a:latin typeface="Century Gothic" panose="020B0502020202020204" pitchFamily="34" charset="0"/>
              </a:rPr>
              <a:t>1946 – Condominium Addendum ((Incomplete Construction)</a:t>
            </a:r>
          </a:p>
          <a:p>
            <a:pPr>
              <a:buClr>
                <a:schemeClr val="accent2"/>
              </a:buClr>
            </a:pPr>
            <a:r>
              <a:rPr lang="en-IN" sz="1200" dirty="0">
                <a:latin typeface="Century Gothic" panose="020B0502020202020204" pitchFamily="34" charset="0"/>
              </a:rPr>
              <a:t>1947 – Request for Evaluation Materials &amp; Confidentiality Agreement</a:t>
            </a:r>
          </a:p>
        </p:txBody>
      </p:sp>
      <p:sp>
        <p:nvSpPr>
          <p:cNvPr id="28" name="Text Placeholder 14">
            <a:extLst>
              <a:ext uri="{FF2B5EF4-FFF2-40B4-BE49-F238E27FC236}">
                <a16:creationId xmlns:a16="http://schemas.microsoft.com/office/drawing/2014/main" xmlns="" id="{B9EEFCDC-DB29-4F74-8114-DBA32488546D}"/>
              </a:ext>
            </a:extLst>
          </p:cNvPr>
          <p:cNvSpPr txBox="1">
            <a:spLocks/>
          </p:cNvSpPr>
          <p:nvPr/>
        </p:nvSpPr>
        <p:spPr>
          <a:xfrm>
            <a:off x="5590477" y="3943477"/>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Commercial Leases – 2100</a:t>
            </a:r>
          </a:p>
        </p:txBody>
      </p:sp>
      <p:sp>
        <p:nvSpPr>
          <p:cNvPr id="29" name="Content Placeholder 15">
            <a:extLst>
              <a:ext uri="{FF2B5EF4-FFF2-40B4-BE49-F238E27FC236}">
                <a16:creationId xmlns:a16="http://schemas.microsoft.com/office/drawing/2014/main" xmlns="" id="{27C3BCBB-21FD-4159-BC8F-9E6CB10ABEEE}"/>
              </a:ext>
            </a:extLst>
          </p:cNvPr>
          <p:cNvSpPr txBox="1">
            <a:spLocks/>
          </p:cNvSpPr>
          <p:nvPr/>
        </p:nvSpPr>
        <p:spPr>
          <a:xfrm>
            <a:off x="5590477" y="4657554"/>
            <a:ext cx="5475290" cy="2395445"/>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2101 – Commercial Lease</a:t>
            </a:r>
          </a:p>
          <a:p>
            <a:pPr>
              <a:buClr>
                <a:schemeClr val="accent2"/>
              </a:buClr>
            </a:pPr>
            <a:r>
              <a:rPr lang="en-IN" sz="1200" dirty="0">
                <a:latin typeface="Century Gothic" panose="020B0502020202020204" pitchFamily="34" charset="0"/>
              </a:rPr>
              <a:t>2102 – Commercial Lease Addendum for Broker’s Fee </a:t>
            </a:r>
            <a:r>
              <a:rPr lang="en-IN" sz="1200" dirty="0">
                <a:solidFill>
                  <a:srgbClr val="FF0000"/>
                </a:solidFill>
                <a:latin typeface="Century Gothic" panose="020B0502020202020204" pitchFamily="34" charset="0"/>
              </a:rPr>
              <a:t>(your $$$)</a:t>
            </a:r>
          </a:p>
          <a:p>
            <a:pPr>
              <a:buClr>
                <a:schemeClr val="accent2"/>
              </a:buClr>
            </a:pPr>
            <a:r>
              <a:rPr lang="en-IN" sz="1200" dirty="0">
                <a:latin typeface="Century Gothic" panose="020B0502020202020204" pitchFamily="34" charset="0"/>
              </a:rPr>
              <a:t>2103 – Commercial Lease Addendum for Expense Reimbursement</a:t>
            </a:r>
          </a:p>
          <a:p>
            <a:pPr>
              <a:buClr>
                <a:schemeClr val="accent2"/>
              </a:buClr>
            </a:pPr>
            <a:r>
              <a:rPr lang="en-IN" sz="1200" dirty="0">
                <a:latin typeface="Century Gothic" panose="020B0502020202020204" pitchFamily="34" charset="0"/>
              </a:rPr>
              <a:t>2104 – Commercial Lease Addendum for Extension of Term</a:t>
            </a:r>
          </a:p>
          <a:p>
            <a:pPr>
              <a:buClr>
                <a:schemeClr val="accent2"/>
              </a:buClr>
            </a:pPr>
            <a:r>
              <a:rPr lang="en-IN" sz="1200" dirty="0">
                <a:latin typeface="Century Gothic" panose="020B0502020202020204" pitchFamily="34" charset="0"/>
              </a:rPr>
              <a:t>2105 – Commercial Lease Right of First Refusal Addendum</a:t>
            </a:r>
          </a:p>
          <a:p>
            <a:pPr>
              <a:buClr>
                <a:schemeClr val="accent2"/>
              </a:buClr>
            </a:pPr>
            <a:r>
              <a:rPr lang="en-IN" sz="1200" dirty="0">
                <a:latin typeface="Century Gothic" panose="020B0502020202020204" pitchFamily="34" charset="0"/>
              </a:rPr>
              <a:t>2106 – Commercial Lease Addendum for Percentage Rent</a:t>
            </a:r>
          </a:p>
          <a:p>
            <a:pPr>
              <a:buClr>
                <a:schemeClr val="accent2"/>
              </a:buClr>
            </a:pPr>
            <a:r>
              <a:rPr lang="en-IN" sz="1200" dirty="0">
                <a:latin typeface="Century Gothic" panose="020B0502020202020204" pitchFamily="34" charset="0"/>
              </a:rPr>
              <a:t>2107 – Commercial Lease Addendum for Parking</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E3E5EE03-FBF6-46F5-8085-716AC6CE1C8C}"/>
              </a:ext>
            </a:extLst>
          </p:cNvPr>
          <p:cNvSpPr>
            <a:spLocks noGrp="1"/>
          </p:cNvSpPr>
          <p:nvPr>
            <p:ph type="title"/>
          </p:nvPr>
        </p:nvSpPr>
        <p:spPr>
          <a:xfrm>
            <a:off x="292175" y="-17475"/>
            <a:ext cx="8333222" cy="1147969"/>
          </a:xfrm>
        </p:spPr>
        <p:txBody>
          <a:bodyPr/>
          <a:lstStyle/>
          <a:p>
            <a:r>
              <a:rPr lang="en-ZA" dirty="0">
                <a:latin typeface="Century Gothic" panose="020B0502020202020204" pitchFamily="34" charset="0"/>
              </a:rPr>
              <a:t>TAR</a:t>
            </a:r>
            <a:r>
              <a:rPr lang="en-ZA" sz="2200" baseline="90000" dirty="0">
                <a:latin typeface="Century Gothic" panose="020B0502020202020204" pitchFamily="34" charset="0"/>
              </a:rPr>
              <a:t>®</a:t>
            </a:r>
            <a:r>
              <a:rPr lang="en-ZA" dirty="0">
                <a:latin typeface="Century Gothic" panose="020B0502020202020204" pitchFamily="34" charset="0"/>
              </a:rPr>
              <a:t> </a:t>
            </a:r>
            <a:r>
              <a:rPr lang="en-ZA" b="0" dirty="0">
                <a:latin typeface="Century Gothic" panose="020B0502020202020204" pitchFamily="34" charset="0"/>
              </a:rPr>
              <a:t>Commercial Forms</a:t>
            </a:r>
            <a:endParaRPr lang="en-IN" b="0" dirty="0">
              <a:latin typeface="Century Gothic" panose="020B0502020202020204" pitchFamily="34" charset="0"/>
            </a:endParaRPr>
          </a:p>
        </p:txBody>
      </p:sp>
      <p:sp>
        <p:nvSpPr>
          <p:cNvPr id="19" name="Text Placeholder 18">
            <a:extLst>
              <a:ext uri="{FF2B5EF4-FFF2-40B4-BE49-F238E27FC236}">
                <a16:creationId xmlns:a16="http://schemas.microsoft.com/office/drawing/2014/main" xmlns="" id="{DFE11F38-F66B-4F95-8224-6CCA69D57617}"/>
              </a:ext>
            </a:extLst>
          </p:cNvPr>
          <p:cNvSpPr>
            <a:spLocks noGrp="1"/>
          </p:cNvSpPr>
          <p:nvPr>
            <p:ph type="body" sz="quarter" idx="16"/>
          </p:nvPr>
        </p:nvSpPr>
        <p:spPr>
          <a:xfrm>
            <a:off x="293990" y="1041372"/>
            <a:ext cx="7368596" cy="608895"/>
          </a:xfrm>
        </p:spPr>
        <p:txBody>
          <a:bodyPr/>
          <a:lstStyle/>
          <a:p>
            <a:r>
              <a:rPr lang="da-DK" sz="1800" spc="160" dirty="0">
                <a:latin typeface="Century Gothic" panose="020B0502020202020204" pitchFamily="34" charset="0"/>
              </a:rPr>
              <a:t>An Overview &amp; Where to Find Them</a:t>
            </a:r>
          </a:p>
        </p:txBody>
      </p:sp>
      <p:sp>
        <p:nvSpPr>
          <p:cNvPr id="15" name="Text Placeholder 14">
            <a:extLst>
              <a:ext uri="{FF2B5EF4-FFF2-40B4-BE49-F238E27FC236}">
                <a16:creationId xmlns:a16="http://schemas.microsoft.com/office/drawing/2014/main" xmlns="" id="{24E18385-8BEA-4522-ABAA-5AB38F0D4FC2}"/>
              </a:ext>
            </a:extLst>
          </p:cNvPr>
          <p:cNvSpPr>
            <a:spLocks noGrp="1"/>
          </p:cNvSpPr>
          <p:nvPr>
            <p:ph type="body" idx="1"/>
          </p:nvPr>
        </p:nvSpPr>
        <p:spPr>
          <a:xfrm>
            <a:off x="252250" y="1140153"/>
            <a:ext cx="5475290" cy="781188"/>
          </a:xfrm>
        </p:spPr>
        <p:txBody>
          <a:bodyPr>
            <a:normAutofit/>
          </a:bodyPr>
          <a:lstStyle/>
          <a:p>
            <a:r>
              <a:rPr lang="en-IN" sz="1700" dirty="0">
                <a:latin typeface="Century Gothic" panose="020B0502020202020204" pitchFamily="34" charset="0"/>
              </a:rPr>
              <a:t>Commercial Leases – 2100 (</a:t>
            </a:r>
            <a:r>
              <a:rPr lang="en-IN" sz="1700" dirty="0" err="1">
                <a:latin typeface="Century Gothic" panose="020B0502020202020204" pitchFamily="34" charset="0"/>
              </a:rPr>
              <a:t>con’t</a:t>
            </a:r>
            <a:r>
              <a:rPr lang="en-IN" sz="1700" dirty="0">
                <a:latin typeface="Century Gothic" panose="020B0502020202020204" pitchFamily="34" charset="0"/>
              </a:rPr>
              <a:t>)</a:t>
            </a:r>
          </a:p>
        </p:txBody>
      </p:sp>
      <p:sp>
        <p:nvSpPr>
          <p:cNvPr id="16" name="Content Placeholder 15">
            <a:extLst>
              <a:ext uri="{FF2B5EF4-FFF2-40B4-BE49-F238E27FC236}">
                <a16:creationId xmlns:a16="http://schemas.microsoft.com/office/drawing/2014/main" xmlns="" id="{1DCFA8A2-3FB8-48CA-933D-0800A9D2A2A2}"/>
              </a:ext>
            </a:extLst>
          </p:cNvPr>
          <p:cNvSpPr>
            <a:spLocks noGrp="1"/>
          </p:cNvSpPr>
          <p:nvPr>
            <p:ph sz="half" idx="13"/>
          </p:nvPr>
        </p:nvSpPr>
        <p:spPr>
          <a:xfrm>
            <a:off x="252250" y="1871007"/>
            <a:ext cx="5475290" cy="5066688"/>
          </a:xfrm>
        </p:spPr>
        <p:txBody>
          <a:bodyPr>
            <a:normAutofit/>
          </a:bodyPr>
          <a:lstStyle/>
          <a:p>
            <a:pPr>
              <a:buClr>
                <a:schemeClr val="accent2"/>
              </a:buClr>
            </a:pPr>
            <a:r>
              <a:rPr lang="en-IN" sz="1200" dirty="0">
                <a:latin typeface="Century Gothic" panose="020B0502020202020204" pitchFamily="34" charset="0"/>
              </a:rPr>
              <a:t>2108 – Commercial Landlord’s Rules &amp; Regulations</a:t>
            </a:r>
          </a:p>
          <a:p>
            <a:pPr>
              <a:buClr>
                <a:schemeClr val="accent2"/>
              </a:buClr>
            </a:pPr>
            <a:r>
              <a:rPr lang="en-IN" sz="1200" dirty="0">
                <a:latin typeface="Century Gothic" panose="020B0502020202020204" pitchFamily="34" charset="0"/>
              </a:rPr>
              <a:t>2109 – Commercial Lease Guaranty</a:t>
            </a:r>
            <a:endParaRPr lang="en-IN" sz="1200" dirty="0">
              <a:solidFill>
                <a:srgbClr val="FF0000"/>
              </a:solidFill>
              <a:latin typeface="Century Gothic" panose="020B0502020202020204" pitchFamily="34" charset="0"/>
            </a:endParaRPr>
          </a:p>
          <a:p>
            <a:pPr>
              <a:buClr>
                <a:schemeClr val="accent2"/>
              </a:buClr>
            </a:pPr>
            <a:r>
              <a:rPr lang="en-IN" sz="1200" dirty="0">
                <a:latin typeface="Century Gothic" panose="020B0502020202020204" pitchFamily="34" charset="0"/>
              </a:rPr>
              <a:t>2110 – Commercial Lease Addendum for Optional Space</a:t>
            </a:r>
          </a:p>
          <a:p>
            <a:pPr>
              <a:buClr>
                <a:schemeClr val="accent2"/>
              </a:buClr>
            </a:pPr>
            <a:r>
              <a:rPr lang="en-IN" sz="1200" dirty="0">
                <a:latin typeface="Century Gothic" panose="020B0502020202020204" pitchFamily="34" charset="0"/>
              </a:rPr>
              <a:t>2111 – Com. Construction Addendum (Landlord to Complete)</a:t>
            </a:r>
          </a:p>
          <a:p>
            <a:pPr>
              <a:buClr>
                <a:schemeClr val="accent2"/>
              </a:buClr>
            </a:pPr>
            <a:r>
              <a:rPr lang="en-IN" sz="1200" dirty="0">
                <a:latin typeface="Century Gothic" panose="020B0502020202020204" pitchFamily="34" charset="0"/>
              </a:rPr>
              <a:t>2112 – Com. Construction Addendum (Tenant to Complete)</a:t>
            </a:r>
          </a:p>
          <a:p>
            <a:pPr>
              <a:buClr>
                <a:schemeClr val="accent2"/>
              </a:buClr>
            </a:pPr>
            <a:r>
              <a:rPr lang="en-IN" sz="1200" dirty="0">
                <a:latin typeface="Century Gothic" panose="020B0502020202020204" pitchFamily="34" charset="0"/>
              </a:rPr>
              <a:t>2113 – Commercial Lease Acceptance Form </a:t>
            </a:r>
          </a:p>
          <a:p>
            <a:pPr>
              <a:buClr>
                <a:schemeClr val="accent2"/>
              </a:buClr>
            </a:pPr>
            <a:r>
              <a:rPr lang="en-IN" sz="1200" dirty="0">
                <a:latin typeface="Century Gothic" panose="020B0502020202020204" pitchFamily="34" charset="0"/>
              </a:rPr>
              <a:t>2114 – Commercial Lease Amendment</a:t>
            </a:r>
            <a:endParaRPr lang="en-IN" sz="1200" dirty="0">
              <a:solidFill>
                <a:srgbClr val="FF0000"/>
              </a:solidFill>
              <a:latin typeface="Century Gothic" panose="020B0502020202020204" pitchFamily="34" charset="0"/>
            </a:endParaRPr>
          </a:p>
          <a:p>
            <a:pPr>
              <a:buClr>
                <a:schemeClr val="accent2"/>
              </a:buClr>
            </a:pPr>
            <a:r>
              <a:rPr lang="en-IN" sz="1200" dirty="0">
                <a:latin typeface="Century Gothic" panose="020B0502020202020204" pitchFamily="34" charset="0"/>
              </a:rPr>
              <a:t>2115 – Commercial Lease Exhibit</a:t>
            </a:r>
          </a:p>
          <a:p>
            <a:pPr>
              <a:buClr>
                <a:schemeClr val="accent2"/>
              </a:buClr>
            </a:pPr>
            <a:r>
              <a:rPr lang="en-IN" sz="1200" dirty="0">
                <a:latin typeface="Century Gothic" panose="020B0502020202020204" pitchFamily="34" charset="0"/>
              </a:rPr>
              <a:t>2116 – Commercial Sublease</a:t>
            </a:r>
          </a:p>
          <a:p>
            <a:pPr>
              <a:buClr>
                <a:schemeClr val="accent2"/>
              </a:buClr>
            </a:pPr>
            <a:r>
              <a:rPr lang="en-IN" sz="1200" dirty="0">
                <a:latin typeface="Century Gothic" panose="020B0502020202020204" pitchFamily="34" charset="0"/>
              </a:rPr>
              <a:t>2117 – Commercial Landlord’s Consent to Sublease</a:t>
            </a:r>
          </a:p>
          <a:p>
            <a:pPr>
              <a:buClr>
                <a:schemeClr val="accent2"/>
              </a:buClr>
            </a:pPr>
            <a:r>
              <a:rPr lang="en-IN" sz="1200" dirty="0">
                <a:latin typeface="Century Gothic" panose="020B0502020202020204" pitchFamily="34" charset="0"/>
              </a:rPr>
              <a:t>2118 – Commercial Sublease Addendum for Broker’s Fee</a:t>
            </a:r>
          </a:p>
          <a:p>
            <a:pPr>
              <a:buClr>
                <a:schemeClr val="accent2"/>
              </a:buClr>
            </a:pPr>
            <a:r>
              <a:rPr lang="en-IN" sz="1200" dirty="0">
                <a:latin typeface="Century Gothic" panose="020B0502020202020204" pitchFamily="34" charset="0"/>
              </a:rPr>
              <a:t>2119 – Commercial Lease Addendum for Contingencies</a:t>
            </a:r>
          </a:p>
          <a:p>
            <a:pPr>
              <a:buClr>
                <a:schemeClr val="accent2"/>
              </a:buClr>
            </a:pPr>
            <a:r>
              <a:rPr lang="en-IN" sz="1200" dirty="0">
                <a:latin typeface="Century Gothic" panose="020B0502020202020204" pitchFamily="34" charset="0"/>
              </a:rPr>
              <a:t>2120 – Commercial Lease Application</a:t>
            </a:r>
            <a:endParaRPr lang="en-IN" sz="1200" dirty="0">
              <a:solidFill>
                <a:srgbClr val="FF0000"/>
              </a:solidFill>
              <a:latin typeface="Century Gothic" panose="020B0502020202020204" pitchFamily="34" charset="0"/>
            </a:endParaRPr>
          </a:p>
          <a:p>
            <a:pPr>
              <a:buClr>
                <a:schemeClr val="accent2"/>
              </a:buClr>
            </a:pPr>
            <a:r>
              <a:rPr lang="en-IN" sz="1200" dirty="0">
                <a:latin typeface="Century Gothic" panose="020B0502020202020204" pitchFamily="34" charset="0"/>
              </a:rPr>
              <a:t>2121 – Commercial Lease Inventory &amp; Condition Form</a:t>
            </a:r>
          </a:p>
          <a:p>
            <a:pPr>
              <a:buClr>
                <a:schemeClr val="accent2"/>
              </a:buClr>
            </a:pPr>
            <a:r>
              <a:rPr lang="en-IN" sz="1200" dirty="0">
                <a:latin typeface="Century Gothic" panose="020B0502020202020204" pitchFamily="34" charset="0"/>
              </a:rPr>
              <a:t>2122 – Commercial Letter of Intent to Lease</a:t>
            </a:r>
          </a:p>
          <a:p>
            <a:pPr>
              <a:buClr>
                <a:schemeClr val="accent2"/>
              </a:buClr>
            </a:pPr>
            <a:r>
              <a:rPr lang="en-IN" sz="1200" dirty="0">
                <a:latin typeface="Century Gothic" panose="020B0502020202020204" pitchFamily="34" charset="0"/>
              </a:rPr>
              <a:t>2124 – Commercial Sublease Guaranty</a:t>
            </a:r>
          </a:p>
          <a:p>
            <a:pPr>
              <a:buClr>
                <a:schemeClr val="accent2"/>
              </a:buClr>
            </a:pPr>
            <a:r>
              <a:rPr lang="en-IN" sz="1200" dirty="0">
                <a:latin typeface="Century Gothic" panose="020B0502020202020204" pitchFamily="34" charset="0"/>
              </a:rPr>
              <a:t>2125 – Commercial Lease Special Provisions Addendum</a:t>
            </a:r>
          </a:p>
          <a:p>
            <a:pPr>
              <a:buClr>
                <a:schemeClr val="accent2"/>
              </a:buClr>
            </a:pPr>
            <a:endParaRPr lang="en-IN" sz="1200" dirty="0">
              <a:latin typeface="Century Gothic" panose="020B0502020202020204" pitchFamily="34" charset="0"/>
            </a:endParaRPr>
          </a:p>
          <a:p>
            <a:pPr>
              <a:buClr>
                <a:schemeClr val="accent2"/>
              </a:buClr>
            </a:pPr>
            <a:endParaRPr lang="en-IN" sz="1200" dirty="0">
              <a:latin typeface="Century Gothic" panose="020B0502020202020204" pitchFamily="34" charset="0"/>
            </a:endParaRPr>
          </a:p>
        </p:txBody>
      </p:sp>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8</a:t>
            </a:fld>
            <a:endParaRPr lang="en-IN" dirty="0"/>
          </a:p>
        </p:txBody>
      </p:sp>
      <p:sp>
        <p:nvSpPr>
          <p:cNvPr id="26" name="Text Placeholder 14">
            <a:extLst>
              <a:ext uri="{FF2B5EF4-FFF2-40B4-BE49-F238E27FC236}">
                <a16:creationId xmlns:a16="http://schemas.microsoft.com/office/drawing/2014/main" xmlns="" id="{202195BB-4133-43AF-884E-92011ED3D0BF}"/>
              </a:ext>
            </a:extLst>
          </p:cNvPr>
          <p:cNvSpPr txBox="1">
            <a:spLocks/>
          </p:cNvSpPr>
          <p:nvPr/>
        </p:nvSpPr>
        <p:spPr>
          <a:xfrm>
            <a:off x="5589079" y="1148542"/>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Property Management Agreements – 2200</a:t>
            </a:r>
          </a:p>
        </p:txBody>
      </p:sp>
      <p:sp>
        <p:nvSpPr>
          <p:cNvPr id="27" name="Content Placeholder 15">
            <a:extLst>
              <a:ext uri="{FF2B5EF4-FFF2-40B4-BE49-F238E27FC236}">
                <a16:creationId xmlns:a16="http://schemas.microsoft.com/office/drawing/2014/main" xmlns="" id="{541E2B05-1C0D-4E78-96C2-6CD2D3C58169}"/>
              </a:ext>
            </a:extLst>
          </p:cNvPr>
          <p:cNvSpPr txBox="1">
            <a:spLocks/>
          </p:cNvSpPr>
          <p:nvPr/>
        </p:nvSpPr>
        <p:spPr>
          <a:xfrm>
            <a:off x="5589079" y="1862619"/>
            <a:ext cx="5828338" cy="2395445"/>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2202 – Commercial Property Management Agreement</a:t>
            </a:r>
          </a:p>
          <a:p>
            <a:pPr>
              <a:buClr>
                <a:schemeClr val="accent2"/>
              </a:buClr>
            </a:pPr>
            <a:r>
              <a:rPr lang="en-IN" sz="1200" dirty="0">
                <a:latin typeface="Century Gothic" panose="020B0502020202020204" pitchFamily="34" charset="0"/>
              </a:rPr>
              <a:t>2203 – Commercial Amendment to Property Management Agreement</a:t>
            </a:r>
          </a:p>
          <a:p>
            <a:pPr>
              <a:buClr>
                <a:schemeClr val="accent2"/>
              </a:buClr>
            </a:pPr>
            <a:r>
              <a:rPr lang="en-IN" sz="1200" dirty="0">
                <a:latin typeface="Century Gothic" panose="020B0502020202020204" pitchFamily="34" charset="0"/>
              </a:rPr>
              <a:t>2208 – Notice Terminating Right of Occupancy</a:t>
            </a:r>
          </a:p>
          <a:p>
            <a:pPr>
              <a:buClr>
                <a:schemeClr val="accent2"/>
              </a:buClr>
            </a:pPr>
            <a:r>
              <a:rPr lang="en-IN" sz="1200" dirty="0">
                <a:latin typeface="Century Gothic" panose="020B0502020202020204" pitchFamily="34" charset="0"/>
              </a:rPr>
              <a:t>2209 – Late Notice or Notice of Other Breach of Lease</a:t>
            </a:r>
          </a:p>
          <a:p>
            <a:pPr>
              <a:buClr>
                <a:schemeClr val="accent2"/>
              </a:buClr>
            </a:pPr>
            <a:r>
              <a:rPr lang="en-IN" sz="1200" dirty="0">
                <a:latin typeface="Century Gothic" panose="020B0502020202020204" pitchFamily="34" charset="0"/>
              </a:rPr>
              <a:t>2210 – Notice to Tenant of Change in Management &amp; Accountability         for Security Deposit</a:t>
            </a:r>
          </a:p>
          <a:p>
            <a:pPr>
              <a:buClr>
                <a:schemeClr val="accent2"/>
              </a:buClr>
            </a:pPr>
            <a:r>
              <a:rPr lang="en-IN" sz="1200" dirty="0">
                <a:latin typeface="Century Gothic" panose="020B0502020202020204" pitchFamily="34" charset="0"/>
              </a:rPr>
              <a:t>2215 – Report of Incident Occurring on Property</a:t>
            </a:r>
          </a:p>
          <a:p>
            <a:pPr>
              <a:buClr>
                <a:schemeClr val="accent2"/>
              </a:buClr>
            </a:pPr>
            <a:r>
              <a:rPr lang="en-IN" sz="1200" dirty="0">
                <a:latin typeface="Century Gothic" panose="020B0502020202020204" pitchFamily="34" charset="0"/>
              </a:rPr>
              <a:t>2216 – Itemization of Security Deposit</a:t>
            </a:r>
          </a:p>
          <a:p>
            <a:pPr>
              <a:buClr>
                <a:schemeClr val="accent2"/>
              </a:buClr>
            </a:pPr>
            <a:r>
              <a:rPr lang="en-IN" sz="1200" dirty="0">
                <a:latin typeface="Century Gothic" panose="020B0502020202020204" pitchFamily="34" charset="0"/>
              </a:rPr>
              <a:t>2217 – Notice of Landlord’s Intent Not to Renew</a:t>
            </a:r>
          </a:p>
          <a:p>
            <a:pPr marL="0" indent="0">
              <a:buClr>
                <a:schemeClr val="accent2"/>
              </a:buClr>
              <a:buNone/>
            </a:pPr>
            <a:endParaRPr lang="en-IN" sz="1200" dirty="0">
              <a:latin typeface="Century Gothic" panose="020B0502020202020204" pitchFamily="34" charset="0"/>
            </a:endParaRPr>
          </a:p>
        </p:txBody>
      </p:sp>
      <p:sp>
        <p:nvSpPr>
          <p:cNvPr id="28" name="Text Placeholder 14">
            <a:extLst>
              <a:ext uri="{FF2B5EF4-FFF2-40B4-BE49-F238E27FC236}">
                <a16:creationId xmlns:a16="http://schemas.microsoft.com/office/drawing/2014/main" xmlns="" id="{B9EEFCDC-DB29-4F74-8114-DBA32488546D}"/>
              </a:ext>
            </a:extLst>
          </p:cNvPr>
          <p:cNvSpPr txBox="1">
            <a:spLocks/>
          </p:cNvSpPr>
          <p:nvPr/>
        </p:nvSpPr>
        <p:spPr>
          <a:xfrm>
            <a:off x="5590477" y="3742141"/>
            <a:ext cx="5475290" cy="781188"/>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IN" sz="1700" dirty="0">
                <a:latin typeface="Century Gothic" panose="020B0502020202020204" pitchFamily="34" charset="0"/>
              </a:rPr>
              <a:t>Commission Registration Agreements – 2400</a:t>
            </a:r>
          </a:p>
        </p:txBody>
      </p:sp>
      <p:sp>
        <p:nvSpPr>
          <p:cNvPr id="29" name="Content Placeholder 15">
            <a:extLst>
              <a:ext uri="{FF2B5EF4-FFF2-40B4-BE49-F238E27FC236}">
                <a16:creationId xmlns:a16="http://schemas.microsoft.com/office/drawing/2014/main" xmlns="" id="{27C3BCBB-21FD-4159-BC8F-9E6CB10ABEEE}"/>
              </a:ext>
            </a:extLst>
          </p:cNvPr>
          <p:cNvSpPr txBox="1">
            <a:spLocks/>
          </p:cNvSpPr>
          <p:nvPr/>
        </p:nvSpPr>
        <p:spPr>
          <a:xfrm>
            <a:off x="5590476" y="4456218"/>
            <a:ext cx="5977941" cy="2395445"/>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IN" sz="1200" dirty="0">
                <a:latin typeface="Century Gothic" panose="020B0502020202020204" pitchFamily="34" charset="0"/>
              </a:rPr>
              <a:t>2403 – Commercial Registration Agreement Between Broker &amp; Owner</a:t>
            </a:r>
          </a:p>
          <a:p>
            <a:pPr>
              <a:buClr>
                <a:schemeClr val="accent2"/>
              </a:buClr>
            </a:pPr>
            <a:r>
              <a:rPr lang="en-IN" sz="1200" dirty="0">
                <a:latin typeface="Century Gothic" panose="020B0502020202020204" pitchFamily="34" charset="0"/>
              </a:rPr>
              <a:t>2404 – Commercial Registration Agreement Between Brokers</a:t>
            </a:r>
            <a:endParaRPr lang="en-IN" sz="1200" dirty="0">
              <a:solidFill>
                <a:srgbClr val="FF0000"/>
              </a:solidFill>
              <a:latin typeface="Century Gothic" panose="020B0502020202020204" pitchFamily="34" charset="0"/>
            </a:endParaRPr>
          </a:p>
        </p:txBody>
      </p:sp>
      <p:pic>
        <p:nvPicPr>
          <p:cNvPr id="1026" name="Picture 2" descr="Related image">
            <a:extLst>
              <a:ext uri="{FF2B5EF4-FFF2-40B4-BE49-F238E27FC236}">
                <a16:creationId xmlns:a16="http://schemas.microsoft.com/office/drawing/2014/main" xmlns="" id="{7194BE13-B4E8-4E6D-B634-E6D008616F7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9106" b="80488" l="4065" r="95935">
                        <a14:foregroundMark x1="88618" y1="52439" x2="89837" y2="53252"/>
                        <a14:foregroundMark x1="89024" y1="47154" x2="95528" y2="47561"/>
                        <a14:foregroundMark x1="95528" y1="47561" x2="95935" y2="47561"/>
                        <a14:foregroundMark x1="91057" y1="54878" x2="93496" y2="54878"/>
                        <a14:foregroundMark x1="84553" y1="58537" x2="87805" y2="59350"/>
                        <a14:foregroundMark x1="63008" y1="77642" x2="64634" y2="80081"/>
                        <a14:foregroundMark x1="50813" y1="77642" x2="51220" y2="80488"/>
                        <a14:foregroundMark x1="37398" y1="80081" x2="38618" y2="78455"/>
                        <a14:foregroundMark x1="23577" y1="77642" x2="26016" y2="75610"/>
                        <a14:foregroundMark x1="22358" y1="71138" x2="26016" y2="69106"/>
                        <a14:foregroundMark x1="10976" y1="69512" x2="16260" y2="67886"/>
                        <a14:foregroundMark x1="8943" y1="63415" x2="11789" y2="62195"/>
                        <a14:foregroundMark x1="5285" y1="54065" x2="9756" y2="54878"/>
                        <a14:foregroundMark x1="4065" y1="47561" x2="7724" y2="47967"/>
                        <a14:foregroundMark x1="36179" y1="19106" x2="38211" y2="22358"/>
                        <a14:foregroundMark x1="22358" y1="23984" x2="26423" y2="26423"/>
                        <a14:foregroundMark x1="65041" y1="19512" x2="64228" y2="22358"/>
                        <a14:foregroundMark x1="78049" y1="24797" x2="76829" y2="26016"/>
                        <a14:foregroundMark x1="88618" y1="34553" x2="85772" y2="35366"/>
                        <a14:foregroundMark x1="83333" y1="65854" x2="86585" y2="66260"/>
                        <a14:foregroundMark x1="76423" y1="68293" x2="78049" y2="69512"/>
                        <a14:foregroundMark x1="74390" y1="73577" x2="76423" y2="75610"/>
                      </a14:backgroundRemoval>
                    </a14:imgEffect>
                  </a14:imgLayer>
                </a14:imgProps>
              </a:ext>
              <a:ext uri="{28A0092B-C50C-407E-A947-70E740481C1C}">
                <a14:useLocalDpi xmlns:a14="http://schemas.microsoft.com/office/drawing/2010/main" val="0"/>
              </a:ext>
            </a:extLst>
          </a:blip>
          <a:srcRect t="11781" b="14260"/>
          <a:stretch/>
        </p:blipFill>
        <p:spPr bwMode="auto">
          <a:xfrm>
            <a:off x="7116723" y="4801038"/>
            <a:ext cx="2723563" cy="201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1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title="Building image">
            <a:extLst>
              <a:ext uri="{FF2B5EF4-FFF2-40B4-BE49-F238E27FC236}">
                <a16:creationId xmlns:a16="http://schemas.microsoft.com/office/drawing/2014/main" xmlns="" id="{2D599535-C841-457B-BE92-EECA801ED768}"/>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784" r="20784"/>
          <a:stretch>
            <a:fillRect/>
          </a:stretch>
        </p:blipFill>
        <p:spPr/>
      </p:pic>
      <p:sp>
        <p:nvSpPr>
          <p:cNvPr id="10" name="Hexagon 9" descr="Solid dark colored hexagon in the middle of image accent">
            <a:extLst>
              <a:ext uri="{FF2B5EF4-FFF2-40B4-BE49-F238E27FC236}">
                <a16:creationId xmlns:a16="http://schemas.microsoft.com/office/drawing/2014/main" xmlns=""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 name="Group 5" descr="Company initials and name grouped block">
            <a:extLst>
              <a:ext uri="{FF2B5EF4-FFF2-40B4-BE49-F238E27FC236}">
                <a16:creationId xmlns:a16="http://schemas.microsoft.com/office/drawing/2014/main" xmlns="" id="{91C1EA1C-1F3E-4109-905A-96F1DC0515BC}"/>
              </a:ext>
            </a:extLst>
          </p:cNvPr>
          <p:cNvGrpSpPr/>
          <p:nvPr/>
        </p:nvGrpSpPr>
        <p:grpSpPr>
          <a:xfrm>
            <a:off x="2848545" y="2855631"/>
            <a:ext cx="2075313" cy="1087974"/>
            <a:chOff x="2848545" y="2902286"/>
            <a:chExt cx="2075313" cy="1087974"/>
          </a:xfrm>
        </p:grpSpPr>
        <p:sp>
          <p:nvSpPr>
            <p:cNvPr id="7" name="TextBox 6">
              <a:extLst>
                <a:ext uri="{FF2B5EF4-FFF2-40B4-BE49-F238E27FC236}">
                  <a16:creationId xmlns:a16="http://schemas.microsoft.com/office/drawing/2014/main" xmlns="" id="{4835BE9C-E4C1-41B7-ACD8-7ABEC8DF5F24}"/>
                </a:ext>
              </a:extLst>
            </p:cNvPr>
            <p:cNvSpPr txBox="1"/>
            <p:nvPr/>
          </p:nvSpPr>
          <p:spPr>
            <a:xfrm>
              <a:off x="2848545" y="2902286"/>
              <a:ext cx="2075313" cy="1015663"/>
            </a:xfrm>
            <a:prstGeom prst="rect">
              <a:avLst/>
            </a:prstGeom>
            <a:noFill/>
          </p:spPr>
          <p:txBody>
            <a:bodyPr wrap="none" rtlCol="0">
              <a:spAutoFit/>
            </a:bodyPr>
            <a:lstStyle/>
            <a:p>
              <a:pPr algn="ctr"/>
              <a:r>
                <a:rPr lang="en-US" sz="6000" b="1" dirty="0">
                  <a:latin typeface="Arial Black" panose="020B0A04020102020204" pitchFamily="34" charset="0"/>
                </a:rPr>
                <a:t>TAR</a:t>
              </a:r>
              <a:r>
                <a:rPr lang="en-US" sz="2800" b="1" baseline="100000" dirty="0">
                  <a:latin typeface="Arial Black" panose="020B0A04020102020204" pitchFamily="34" charset="0"/>
                </a:rPr>
                <a:t>®</a:t>
              </a:r>
              <a:endParaRPr lang="en-IN" sz="2800" b="1" baseline="100000" dirty="0">
                <a:latin typeface="Arial Black" panose="020B0A04020102020204" pitchFamily="34" charset="0"/>
              </a:endParaRPr>
            </a:p>
          </p:txBody>
        </p:sp>
        <p:sp>
          <p:nvSpPr>
            <p:cNvPr id="9" name="TextBox 8">
              <a:extLst>
                <a:ext uri="{FF2B5EF4-FFF2-40B4-BE49-F238E27FC236}">
                  <a16:creationId xmlns:a16="http://schemas.microsoft.com/office/drawing/2014/main" xmlns="" id="{64052DBB-CC72-4F59-92CE-00AB25EFF3F6}"/>
                </a:ext>
              </a:extLst>
            </p:cNvPr>
            <p:cNvSpPr txBox="1"/>
            <p:nvPr/>
          </p:nvSpPr>
          <p:spPr>
            <a:xfrm>
              <a:off x="2923865" y="3713261"/>
              <a:ext cx="1928733" cy="276999"/>
            </a:xfrm>
            <a:prstGeom prst="rect">
              <a:avLst/>
            </a:prstGeom>
            <a:noFill/>
          </p:spPr>
          <p:txBody>
            <a:bodyPr wrap="none" rtlCol="0">
              <a:spAutoFit/>
            </a:bodyPr>
            <a:lstStyle/>
            <a:p>
              <a:pPr algn="ctr"/>
              <a:r>
                <a:rPr lang="en-IN" sz="1200" dirty="0">
                  <a:latin typeface="Century Gothic" panose="020B0502020202020204" pitchFamily="34" charset="0"/>
                  <a:cs typeface="Calibri Light" panose="020F0302020204030204" pitchFamily="34" charset="0"/>
                </a:rPr>
                <a:t>Commercial CE Course</a:t>
              </a:r>
            </a:p>
          </p:txBody>
        </p:sp>
      </p:grpSp>
      <p:sp>
        <p:nvSpPr>
          <p:cNvPr id="4" name="Title 3">
            <a:extLst>
              <a:ext uri="{FF2B5EF4-FFF2-40B4-BE49-F238E27FC236}">
                <a16:creationId xmlns:a16="http://schemas.microsoft.com/office/drawing/2014/main" xmlns="" id="{291CA16A-993E-43BA-BDDC-9E427CF951B2}"/>
              </a:ext>
            </a:extLst>
          </p:cNvPr>
          <p:cNvSpPr>
            <a:spLocks noGrp="1"/>
          </p:cNvSpPr>
          <p:nvPr>
            <p:ph type="title"/>
          </p:nvPr>
        </p:nvSpPr>
        <p:spPr>
          <a:xfrm>
            <a:off x="6283842" y="1987420"/>
            <a:ext cx="5838250" cy="1789855"/>
          </a:xfrm>
        </p:spPr>
        <p:txBody>
          <a:bodyPr/>
          <a:lstStyle/>
          <a:p>
            <a:r>
              <a:rPr lang="en-IN" dirty="0">
                <a:latin typeface="Century Gothic" panose="020B0502020202020204" pitchFamily="34" charset="0"/>
              </a:rPr>
              <a:t>Seriously,</a:t>
            </a:r>
            <a:br>
              <a:rPr lang="en-IN" dirty="0">
                <a:latin typeface="Century Gothic" panose="020B0502020202020204" pitchFamily="34" charset="0"/>
              </a:rPr>
            </a:br>
            <a:r>
              <a:rPr lang="en-IN" b="0" dirty="0">
                <a:latin typeface="Century Gothic" panose="020B0502020202020204" pitchFamily="34" charset="0"/>
              </a:rPr>
              <a:t>What is </a:t>
            </a:r>
            <a:r>
              <a:rPr lang="en-IN" b="0" dirty="0" err="1">
                <a:latin typeface="Century Gothic" panose="020B0502020202020204" pitchFamily="34" charset="0"/>
              </a:rPr>
              <a:t>Practing</a:t>
            </a:r>
            <a:r>
              <a:rPr lang="en-IN" b="0" dirty="0">
                <a:latin typeface="Century Gothic" panose="020B0502020202020204" pitchFamily="34" charset="0"/>
              </a:rPr>
              <a:t> Law?</a:t>
            </a:r>
          </a:p>
        </p:txBody>
      </p:sp>
      <p:sp>
        <p:nvSpPr>
          <p:cNvPr id="5" name="Text Placeholder 4">
            <a:extLst>
              <a:ext uri="{FF2B5EF4-FFF2-40B4-BE49-F238E27FC236}">
                <a16:creationId xmlns:a16="http://schemas.microsoft.com/office/drawing/2014/main" xmlns="" id="{F063A021-7C19-4C85-B48B-EFEA732C1906}"/>
              </a:ext>
            </a:extLst>
          </p:cNvPr>
          <p:cNvSpPr>
            <a:spLocks noGrp="1"/>
          </p:cNvSpPr>
          <p:nvPr>
            <p:ph type="body" idx="1"/>
          </p:nvPr>
        </p:nvSpPr>
        <p:spPr/>
        <p:txBody>
          <a:bodyPr>
            <a:normAutofit/>
          </a:bodyPr>
          <a:lstStyle/>
          <a:p>
            <a:r>
              <a:rPr lang="en-US" sz="1800" spc="160" dirty="0">
                <a:latin typeface="Century Gothic" panose="020B0502020202020204" pitchFamily="34" charset="0"/>
              </a:rPr>
              <a:t>Are you doing any of these things?</a:t>
            </a:r>
          </a:p>
        </p:txBody>
      </p:sp>
    </p:spTree>
    <p:extLst>
      <p:ext uri="{BB962C8B-B14F-4D97-AF65-F5344CB8AC3E}">
        <p14:creationId xmlns:p14="http://schemas.microsoft.com/office/powerpoint/2010/main" val="3511928541"/>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ight-03 Presentation Layout_CA - v5" id="{56117715-9F1A-4E8D-ABA6-F21F62CEA425}" vid="{788ABA7C-94C9-4A2D-BA01-BEDA88E45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579FF9-9B97-4866-BC8A-0493E08B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5D119-A61C-428E-BA52-2E70EB938791}">
  <ds:schemaRefs>
    <ds:schemaRef ds:uri="http://schemas.microsoft.com/sharepoint/v3/contenttype/forms"/>
  </ds:schemaRefs>
</ds:datastoreItem>
</file>

<file path=customXml/itemProps3.xml><?xml version="1.0" encoding="utf-8"?>
<ds:datastoreItem xmlns:ds="http://schemas.openxmlformats.org/officeDocument/2006/customXml" ds:itemID="{00AC9E74-A1FA-49E5-B3AE-F6CADC2EC82F}">
  <ds:schemaRefs>
    <ds:schemaRef ds:uri="http://schemas.openxmlformats.org/package/2006/metadata/core-properties"/>
    <ds:schemaRef ds:uri="fb0879af-3eba-417a-a55a-ffe6dcd6ca77"/>
    <ds:schemaRef ds:uri="http://schemas.microsoft.com/sharepoint/v3"/>
    <ds:schemaRef ds:uri="http://purl.org/dc/terms/"/>
    <ds:schemaRef ds:uri="6dc4bcd6-49db-4c07-9060-8acfc67cef9f"/>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0</TotalTime>
  <Words>1829</Words>
  <Application>Microsoft Office PowerPoint</Application>
  <PresentationFormat>Custom</PresentationFormat>
  <Paragraphs>239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How NOT to Accidentally  Practice Law Using TAR®  Commercial Forms</vt:lpstr>
      <vt:lpstr>Objectives &amp; Introductions</vt:lpstr>
      <vt:lpstr>About This Course</vt:lpstr>
      <vt:lpstr>About The Instructor</vt:lpstr>
      <vt:lpstr>Webinar Regulations</vt:lpstr>
      <vt:lpstr>Overview of TAR® Commercial Forms</vt:lpstr>
      <vt:lpstr>TAR® Commercial Forms</vt:lpstr>
      <vt:lpstr>TAR® Commercial Forms</vt:lpstr>
      <vt:lpstr>Seriously, What is Practing Law?</vt:lpstr>
      <vt:lpstr>Oops! Did I Do That?</vt:lpstr>
      <vt:lpstr>More on “UPL”</vt:lpstr>
      <vt:lpstr>A Final Word on UPL</vt:lpstr>
      <vt:lpstr>A Simple Reminder</vt:lpstr>
      <vt:lpstr>Wait, Can I Do That?</vt:lpstr>
      <vt:lpstr>UPL At-A-Glance</vt:lpstr>
      <vt:lpstr>Statements of Fact</vt:lpstr>
      <vt:lpstr>PowerPoint Presentation</vt:lpstr>
      <vt:lpstr>PowerPoint Presentation</vt:lpstr>
      <vt:lpstr>PowerPoint Presentation</vt:lpstr>
      <vt:lpstr>PowerPoint Presentation</vt:lpstr>
      <vt:lpstr>Statements of Fact</vt:lpstr>
      <vt:lpstr>Questions &amp; Answers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2018-07-04T20:21:30Z</dcterms:created>
  <dcterms:modified xsi:type="dcterms:W3CDTF">2018-08-22T15:34:31Z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