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47"/>
  </p:notesMasterIdLst>
  <p:sldIdLst>
    <p:sldId id="256" r:id="rId2"/>
    <p:sldId id="257" r:id="rId3"/>
    <p:sldId id="258" r:id="rId4"/>
    <p:sldId id="259" r:id="rId5"/>
    <p:sldId id="261" r:id="rId6"/>
    <p:sldId id="260" r:id="rId7"/>
    <p:sldId id="262" r:id="rId8"/>
    <p:sldId id="265" r:id="rId9"/>
    <p:sldId id="263" r:id="rId10"/>
    <p:sldId id="264" r:id="rId11"/>
    <p:sldId id="266" r:id="rId12"/>
    <p:sldId id="267" r:id="rId13"/>
    <p:sldId id="268" r:id="rId14"/>
    <p:sldId id="269" r:id="rId15"/>
    <p:sldId id="270" r:id="rId16"/>
    <p:sldId id="271" r:id="rId17"/>
    <p:sldId id="272" r:id="rId18"/>
    <p:sldId id="273" r:id="rId19"/>
    <p:sldId id="275" r:id="rId20"/>
    <p:sldId id="277" r:id="rId21"/>
    <p:sldId id="278" r:id="rId22"/>
    <p:sldId id="283" r:id="rId23"/>
    <p:sldId id="281" r:id="rId24"/>
    <p:sldId id="282" r:id="rId25"/>
    <p:sldId id="284" r:id="rId26"/>
    <p:sldId id="285" r:id="rId27"/>
    <p:sldId id="286" r:id="rId28"/>
    <p:sldId id="287" r:id="rId29"/>
    <p:sldId id="280" r:id="rId30"/>
    <p:sldId id="292" r:id="rId31"/>
    <p:sldId id="296" r:id="rId32"/>
    <p:sldId id="295" r:id="rId33"/>
    <p:sldId id="301" r:id="rId34"/>
    <p:sldId id="297" r:id="rId35"/>
    <p:sldId id="299" r:id="rId36"/>
    <p:sldId id="300" r:id="rId37"/>
    <p:sldId id="288" r:id="rId38"/>
    <p:sldId id="289" r:id="rId39"/>
    <p:sldId id="290" r:id="rId40"/>
    <p:sldId id="291" r:id="rId41"/>
    <p:sldId id="293" r:id="rId42"/>
    <p:sldId id="279" r:id="rId43"/>
    <p:sldId id="302" r:id="rId44"/>
    <p:sldId id="303" r:id="rId45"/>
    <p:sldId id="294"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44" autoAdjust="0"/>
    <p:restoredTop sz="85921" autoAdjust="0"/>
  </p:normalViewPr>
  <p:slideViewPr>
    <p:cSldViewPr>
      <p:cViewPr varScale="1">
        <p:scale>
          <a:sx n="72" d="100"/>
          <a:sy n="72" d="100"/>
        </p:scale>
        <p:origin x="-1944" y="-91"/>
      </p:cViewPr>
      <p:guideLst>
        <p:guide orient="horz" pos="2160"/>
        <p:guide pos="2880"/>
      </p:guideLst>
    </p:cSldViewPr>
  </p:slideViewPr>
  <p:outlineViewPr>
    <p:cViewPr>
      <p:scale>
        <a:sx n="33" d="100"/>
        <a:sy n="33" d="100"/>
      </p:scale>
      <p:origin x="0" y="30883"/>
    </p:cViewPr>
  </p:outlineViewPr>
  <p:notesTextViewPr>
    <p:cViewPr>
      <p:scale>
        <a:sx n="1" d="1"/>
        <a:sy n="1" d="1"/>
      </p:scale>
      <p:origin x="0" y="0"/>
    </p:cViewPr>
  </p:notesTextViewPr>
  <p:notesViewPr>
    <p:cSldViewPr>
      <p:cViewPr varScale="1">
        <p:scale>
          <a:sx n="64" d="100"/>
          <a:sy n="64" d="100"/>
        </p:scale>
        <p:origin x="-3096"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C84BE5-E895-4A06-9897-FB5E83405EB7}" type="datetimeFigureOut">
              <a:rPr lang="en-US" smtClean="0"/>
              <a:t>5/10/2018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CC65B6-D3CD-4D3B-9180-732A5F016BA0}" type="slidenum">
              <a:rPr lang="en-US" smtClean="0"/>
              <a:t>‹#›</a:t>
            </a:fld>
            <a:endParaRPr lang="en-US" dirty="0"/>
          </a:p>
        </p:txBody>
      </p:sp>
    </p:spTree>
    <p:extLst>
      <p:ext uri="{BB962C8B-B14F-4D97-AF65-F5344CB8AC3E}">
        <p14:creationId xmlns:p14="http://schemas.microsoft.com/office/powerpoint/2010/main" val="3484695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1</a:t>
            </a:fld>
            <a:endParaRPr lang="en-US" dirty="0"/>
          </a:p>
        </p:txBody>
      </p:sp>
    </p:spTree>
    <p:extLst>
      <p:ext uri="{BB962C8B-B14F-4D97-AF65-F5344CB8AC3E}">
        <p14:creationId xmlns:p14="http://schemas.microsoft.com/office/powerpoint/2010/main" val="3246692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10</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2"/>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11</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2"/>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12</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2"/>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13</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14</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a:p>
            <a:pPr marL="1085850" lvl="2"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15</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2"/>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16</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a:p>
            <a:pPr marL="1085850" lvl="2"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17</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18</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19</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2</a:t>
            </a:fld>
            <a:endParaRPr lang="en-US" dirty="0"/>
          </a:p>
        </p:txBody>
      </p:sp>
    </p:spTree>
    <p:extLst>
      <p:ext uri="{BB962C8B-B14F-4D97-AF65-F5344CB8AC3E}">
        <p14:creationId xmlns:p14="http://schemas.microsoft.com/office/powerpoint/2010/main" val="14926777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20</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085850" lvl="2"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21</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085850" lvl="2"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22</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23</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24</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25</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DCC65B6-D3CD-4D3B-9180-732A5F016BA0}" type="slidenum">
              <a:rPr lang="en-US" smtClean="0"/>
              <a:t>26</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kern="1200" baseline="0" dirty="0" smtClean="0">
              <a:solidFill>
                <a:schemeClr val="tx1"/>
              </a:solidFill>
              <a:effectLst/>
            </a:endParaRPr>
          </a:p>
        </p:txBody>
      </p:sp>
      <p:sp>
        <p:nvSpPr>
          <p:cNvPr id="4" name="Slide Number Placeholder 3"/>
          <p:cNvSpPr>
            <a:spLocks noGrp="1"/>
          </p:cNvSpPr>
          <p:nvPr>
            <p:ph type="sldNum" sz="quarter" idx="10"/>
          </p:nvPr>
        </p:nvSpPr>
        <p:spPr/>
        <p:txBody>
          <a:bodyPr/>
          <a:lstStyle/>
          <a:p>
            <a:fld id="{6DCC65B6-D3CD-4D3B-9180-732A5F016BA0}" type="slidenum">
              <a:rPr lang="en-US" smtClean="0"/>
              <a:t>27</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sz="3600" dirty="0" smtClean="0"/>
          </a:p>
          <a:p>
            <a:pPr marL="171450" indent="-171450">
              <a:buFont typeface="Arial" panose="020B0604020202020204" pitchFamily="34" charset="0"/>
              <a:buChar char="•"/>
            </a:pPr>
            <a:endParaRPr lang="en-US" sz="3600"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28</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29</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3</a:t>
            </a:fld>
            <a:endParaRPr lang="en-US" dirty="0"/>
          </a:p>
        </p:txBody>
      </p:sp>
    </p:spTree>
    <p:extLst>
      <p:ext uri="{BB962C8B-B14F-4D97-AF65-F5344CB8AC3E}">
        <p14:creationId xmlns:p14="http://schemas.microsoft.com/office/powerpoint/2010/main" val="33337892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30</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31</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32</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33</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34</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35</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US" baseline="0" dirty="0" smtClean="0"/>
          </a:p>
          <a:p>
            <a:pPr marL="0" lvl="0" indent="0">
              <a:buFont typeface="Arial" panose="020B0604020202020204" pitchFamily="34" charset="0"/>
              <a:buNone/>
            </a:pPr>
            <a:r>
              <a:rPr lang="en-US" dirty="0" smtClean="0"/>
              <a:t> </a:t>
            </a:r>
          </a:p>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36</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37</a:t>
            </a:fld>
            <a:endParaRPr lang="en-US" dirty="0"/>
          </a:p>
        </p:txBody>
      </p:sp>
    </p:spTree>
    <p:extLst>
      <p:ext uri="{BB962C8B-B14F-4D97-AF65-F5344CB8AC3E}">
        <p14:creationId xmlns:p14="http://schemas.microsoft.com/office/powerpoint/2010/main" val="28054285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38</a:t>
            </a:fld>
            <a:endParaRPr lang="en-US" dirty="0"/>
          </a:p>
        </p:txBody>
      </p:sp>
    </p:spTree>
    <p:extLst>
      <p:ext uri="{BB962C8B-B14F-4D97-AF65-F5344CB8AC3E}">
        <p14:creationId xmlns:p14="http://schemas.microsoft.com/office/powerpoint/2010/main" val="27446634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39</a:t>
            </a:fld>
            <a:endParaRPr lang="en-US" dirty="0"/>
          </a:p>
        </p:txBody>
      </p:sp>
    </p:spTree>
    <p:extLst>
      <p:ext uri="{BB962C8B-B14F-4D97-AF65-F5344CB8AC3E}">
        <p14:creationId xmlns:p14="http://schemas.microsoft.com/office/powerpoint/2010/main" val="2744663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1" algn="l" defTabSz="914400" rtl="0" eaLnBrk="1" fontAlgn="auto" latinLnBrk="0" hangingPunct="1">
              <a:lnSpc>
                <a:spcPct val="100000"/>
              </a:lnSpc>
              <a:spcBef>
                <a:spcPts val="0"/>
              </a:spcBef>
              <a:spcAft>
                <a:spcPts val="0"/>
              </a:spcAft>
              <a:buClrTx/>
              <a:buSzTx/>
              <a:tabLst/>
              <a:defRP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4</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40</a:t>
            </a:fld>
            <a:endParaRPr lang="en-US" dirty="0"/>
          </a:p>
        </p:txBody>
      </p:sp>
    </p:spTree>
    <p:extLst>
      <p:ext uri="{BB962C8B-B14F-4D97-AF65-F5344CB8AC3E}">
        <p14:creationId xmlns:p14="http://schemas.microsoft.com/office/powerpoint/2010/main" val="27446634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41</a:t>
            </a:fld>
            <a:endParaRPr lang="en-US" dirty="0"/>
          </a:p>
        </p:txBody>
      </p:sp>
    </p:spTree>
    <p:extLst>
      <p:ext uri="{BB962C8B-B14F-4D97-AF65-F5344CB8AC3E}">
        <p14:creationId xmlns:p14="http://schemas.microsoft.com/office/powerpoint/2010/main" val="27446634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42</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43</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lvl="0"/>
            <a:endParaRPr lang="en-US" sz="3700"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44</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45</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CC65B6-D3CD-4D3B-9180-732A5F016BA0}" type="slidenum">
              <a:rPr lang="en-US" smtClean="0"/>
              <a:t>5</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6DCC65B6-D3CD-4D3B-9180-732A5F016BA0}" type="slidenum">
              <a:rPr lang="en-US" smtClean="0"/>
              <a:t>6</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7</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8</a:t>
            </a:fld>
            <a:endParaRPr lang="en-US" dirty="0"/>
          </a:p>
        </p:txBody>
      </p:sp>
    </p:spTree>
    <p:extLst>
      <p:ext uri="{BB962C8B-B14F-4D97-AF65-F5344CB8AC3E}">
        <p14:creationId xmlns:p14="http://schemas.microsoft.com/office/powerpoint/2010/main" val="2538015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6DCC65B6-D3CD-4D3B-9180-732A5F016BA0}" type="slidenum">
              <a:rPr lang="en-US" smtClean="0"/>
              <a:t>9</a:t>
            </a:fld>
            <a:endParaRPr lang="en-US" dirty="0"/>
          </a:p>
        </p:txBody>
      </p:sp>
    </p:spTree>
    <p:extLst>
      <p:ext uri="{BB962C8B-B14F-4D97-AF65-F5344CB8AC3E}">
        <p14:creationId xmlns:p14="http://schemas.microsoft.com/office/powerpoint/2010/main" val="25380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8EBB203E-4533-4FD1-97FE-C714B01CCACC}" type="datetimeFigureOut">
              <a:rPr lang="en-US" smtClean="0"/>
              <a:t>5/10/2018</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F4B7508-AF3B-41F4-857C-FDF1A933B1BB}"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B203E-4533-4FD1-97FE-C714B01CCACC}" type="datetimeFigureOut">
              <a:rPr lang="en-US" smtClean="0"/>
              <a:t>5/10/2018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4B7508-AF3B-41F4-857C-FDF1A933B1B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1" y="147319"/>
            <a:ext cx="1956047"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9"/>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BB203E-4533-4FD1-97FE-C714B01CCACC}" type="datetimeFigureOut">
              <a:rPr lang="en-US" smtClean="0"/>
              <a:t>5/10/2018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F4B7508-AF3B-41F4-857C-FDF1A933B1B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BB203E-4533-4FD1-97FE-C714B01CCACC}" type="datetimeFigureOut">
              <a:rPr lang="en-US" smtClean="0"/>
              <a:t>5/10/2018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4B7508-AF3B-41F4-857C-FDF1A933B1BB}"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801"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EBB203E-4533-4FD1-97FE-C714B01CCACC}" type="datetimeFigureOut">
              <a:rPr lang="en-US" smtClean="0"/>
              <a:t>5/10/2018</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F4B7508-AF3B-41F4-857C-FDF1A933B1BB}"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BB203E-4533-4FD1-97FE-C714B01CCACC}" type="datetimeFigureOut">
              <a:rPr lang="en-US" smtClean="0"/>
              <a:t>5/10/2018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4B7508-AF3B-41F4-857C-FDF1A933B1BB}"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438400"/>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438400"/>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BB203E-4533-4FD1-97FE-C714B01CCACC}" type="datetimeFigureOut">
              <a:rPr lang="en-US" smtClean="0"/>
              <a:t>5/10/2018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4B7508-AF3B-41F4-857C-FDF1A933B1BB}"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EBB203E-4533-4FD1-97FE-C714B01CCACC}" type="datetimeFigureOut">
              <a:rPr lang="en-US" smtClean="0"/>
              <a:t>5/10/2018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4B7508-AF3B-41F4-857C-FDF1A933B1BB}"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3"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8EBB203E-4533-4FD1-97FE-C714B01CCACC}" type="datetimeFigureOut">
              <a:rPr lang="en-US" smtClean="0"/>
              <a:t>5/10/2018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4B7508-AF3B-41F4-857C-FDF1A933B1B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1"/>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B203E-4533-4FD1-97FE-C714B01CCACC}" type="datetimeFigureOut">
              <a:rPr lang="en-US" smtClean="0"/>
              <a:t>5/10/2018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F4B7508-AF3B-41F4-857C-FDF1A933B1BB}" type="slidenum">
              <a:rPr lang="en-US" smtClean="0"/>
              <a:t>‹#›</a:t>
            </a:fld>
            <a:endParaRPr lang="en-US" dirty="0"/>
          </a:p>
        </p:txBody>
      </p:sp>
      <p:sp>
        <p:nvSpPr>
          <p:cNvPr id="11" name="Title 10"/>
          <p:cNvSpPr>
            <a:spLocks noGrp="1"/>
          </p:cNvSpPr>
          <p:nvPr>
            <p:ph type="title"/>
          </p:nvPr>
        </p:nvSpPr>
        <p:spPr>
          <a:xfrm>
            <a:off x="7159753"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B203E-4533-4FD1-97FE-C714B01CCACC}" type="datetimeFigureOut">
              <a:rPr lang="en-US" smtClean="0"/>
              <a:t>5/10/2018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4B7508-AF3B-41F4-857C-FDF1A933B1BB}"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2"/>
            <a:ext cx="8831803"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1" y="152401"/>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1" y="355848"/>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8EBB203E-4533-4FD1-97FE-C714B01CCACC}" type="datetimeFigureOut">
              <a:rPr lang="en-US" smtClean="0"/>
              <a:t>5/10/2018</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1" y="6355080"/>
            <a:ext cx="582967"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F4B7508-AF3B-41F4-857C-FDF1A933B1B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realtormag.realtor.org/law-and-ethics/ethics/article/2017/09/advertising-no-team-island"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trec.texas.gov/sites/default/files/pdf-forms/ALTNM-0.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www.trec.texas.gov/article/what%E2%80%99s-name-advertising-name-types-under-trec-rule-535154" TargetMode="External"/><Relationship Id="rId5" Type="http://schemas.openxmlformats.org/officeDocument/2006/relationships/hyperlink" Target="https://www.trec.texas.gov/sites/default/files/pdf-forms/TN-0_0.pdf" TargetMode="External"/><Relationship Id="rId4" Type="http://schemas.openxmlformats.org/officeDocument/2006/relationships/hyperlink" Target="https://www.trec.texas.gov/sites/default/files/pdf-forms/DBA-3.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davidjones_CEOabcrealty@gmail.com"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you in compliance with the new advertising rules? </a:t>
            </a:r>
            <a:endParaRPr lang="en-US" dirty="0"/>
          </a:p>
        </p:txBody>
      </p:sp>
      <p:pic>
        <p:nvPicPr>
          <p:cNvPr id="4" name="Picture 6" descr="TAR_Sm_Hea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6705600" cy="549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588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576263" indent="-531813"/>
            <a:r>
              <a:rPr lang="en-US" sz="3600" dirty="0" smtClean="0"/>
              <a:t>What can it include?</a:t>
            </a:r>
          </a:p>
          <a:p>
            <a:pPr marL="1377950" lvl="1" indent="-463550"/>
            <a:r>
              <a:rPr lang="en-US" sz="3400" dirty="0" smtClean="0"/>
              <a:t>It can include:</a:t>
            </a:r>
          </a:p>
          <a:p>
            <a:pPr marL="1825625" lvl="2" indent="-401638"/>
            <a:r>
              <a:rPr lang="en-US" sz="2400" dirty="0" smtClean="0"/>
              <a:t>Publications,</a:t>
            </a:r>
          </a:p>
          <a:p>
            <a:pPr marL="1825625" lvl="2" indent="-401638"/>
            <a:r>
              <a:rPr lang="en-US" sz="2400" dirty="0" smtClean="0"/>
              <a:t>Brochures,</a:t>
            </a:r>
          </a:p>
          <a:p>
            <a:pPr marL="1825625" lvl="2" indent="-401638"/>
            <a:r>
              <a:rPr lang="en-US" sz="2400" dirty="0" smtClean="0"/>
              <a:t>Radio or TV broadcasts,</a:t>
            </a:r>
          </a:p>
          <a:p>
            <a:pPr marL="1825625" lvl="2" indent="-401638"/>
            <a:r>
              <a:rPr lang="en-US" sz="2400" dirty="0" smtClean="0"/>
              <a:t>Electronic </a:t>
            </a:r>
            <a:r>
              <a:rPr lang="en-US" sz="2400" dirty="0"/>
              <a:t>media including email, text messages, </a:t>
            </a:r>
            <a:r>
              <a:rPr lang="en-US" sz="2400" b="1" dirty="0"/>
              <a:t>social media</a:t>
            </a:r>
            <a:r>
              <a:rPr lang="en-US" sz="2400" dirty="0"/>
              <a:t>, </a:t>
            </a:r>
            <a:r>
              <a:rPr lang="en-US" sz="2400" dirty="0" smtClean="0"/>
              <a:t>Internet,</a:t>
            </a:r>
          </a:p>
          <a:p>
            <a:pPr marL="1825625" lvl="2" indent="-401638"/>
            <a:r>
              <a:rPr lang="en-US" sz="2400" dirty="0" smtClean="0"/>
              <a:t>Business stationery,</a:t>
            </a:r>
          </a:p>
          <a:p>
            <a:pPr marL="1825625" lvl="2" indent="-401638"/>
            <a:r>
              <a:rPr lang="en-US" sz="2400" dirty="0" smtClean="0"/>
              <a:t>Business cards,</a:t>
            </a:r>
          </a:p>
          <a:p>
            <a:pPr marL="1825625" lvl="2" indent="-401638"/>
            <a:r>
              <a:rPr lang="en-US" sz="2400" dirty="0" smtClean="0"/>
              <a:t>Displays,</a:t>
            </a:r>
          </a:p>
          <a:p>
            <a:pPr marL="1825625" lvl="2" indent="-401638"/>
            <a:r>
              <a:rPr lang="en-US" sz="2400" dirty="0" smtClean="0"/>
              <a:t>Signs, and </a:t>
            </a:r>
          </a:p>
          <a:p>
            <a:pPr marL="1825625" lvl="2" indent="-401638"/>
            <a:r>
              <a:rPr lang="en-US" sz="2400" dirty="0" smtClean="0"/>
              <a:t>Billboards.</a:t>
            </a:r>
            <a:endParaRPr lang="en-US" sz="2400" dirty="0"/>
          </a:p>
          <a:p>
            <a:pPr lvl="1"/>
            <a:endParaRPr lang="en-US" sz="30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56139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576263" indent="-531813"/>
            <a:r>
              <a:rPr lang="en-US" sz="3600" dirty="0" smtClean="0"/>
              <a:t>Are there any exceptions? </a:t>
            </a:r>
          </a:p>
          <a:p>
            <a:pPr marL="1377950" lvl="1" indent="-463550"/>
            <a:r>
              <a:rPr lang="en-US" sz="3400" dirty="0" smtClean="0"/>
              <a:t>Yes, a communication from a license holder to the license holder’s current client is not considered an advertisement. </a:t>
            </a:r>
          </a:p>
          <a:p>
            <a:pPr marL="576263" indent="-576263"/>
            <a:r>
              <a:rPr lang="en-US" sz="3600" dirty="0" smtClean="0"/>
              <a:t>Is there only one exception?  </a:t>
            </a:r>
          </a:p>
          <a:p>
            <a:pPr marL="1377950" lvl="1" indent="-463550"/>
            <a:r>
              <a:rPr lang="en-US" sz="3000" dirty="0" smtClean="0"/>
              <a:t>TREC  has proposed another exception.</a:t>
            </a:r>
          </a:p>
          <a:p>
            <a:pPr marL="1890713" lvl="2" indent="-461963"/>
            <a:r>
              <a:rPr lang="en-US" sz="2400" dirty="0" smtClean="0"/>
              <a:t>A </a:t>
            </a:r>
            <a:r>
              <a:rPr lang="en-US" sz="2400" dirty="0"/>
              <a:t>directional sign that may also contain only the broker’s name or </a:t>
            </a:r>
            <a:r>
              <a:rPr lang="en-US" sz="2400" dirty="0" smtClean="0"/>
              <a:t>logo</a:t>
            </a:r>
            <a:r>
              <a:rPr lang="en-US" sz="2400" dirty="0"/>
              <a:t> </a:t>
            </a:r>
            <a:r>
              <a:rPr lang="en-US" sz="2400" dirty="0" smtClean="0"/>
              <a:t>is not considered an advertisement.</a:t>
            </a:r>
            <a:endParaRPr lang="en-US" sz="2400" dirty="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382806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88975" indent="-644525"/>
            <a:r>
              <a:rPr lang="en-US" sz="3600" dirty="0" smtClean="0"/>
              <a:t>More Definitions</a:t>
            </a:r>
          </a:p>
          <a:p>
            <a:pPr marL="688975" indent="-644525"/>
            <a:endParaRPr lang="en-US" sz="3600" dirty="0"/>
          </a:p>
          <a:p>
            <a:pPr marL="1541463" lvl="1" indent="-514350"/>
            <a:r>
              <a:rPr lang="en-US" sz="3400" dirty="0" smtClean="0"/>
              <a:t>Broker’s Name</a:t>
            </a:r>
          </a:p>
          <a:p>
            <a:pPr marL="1541463" lvl="1" indent="-514350"/>
            <a:endParaRPr lang="en-US" sz="3400" dirty="0" smtClean="0"/>
          </a:p>
          <a:p>
            <a:pPr marL="1541463" lvl="1" indent="-514350"/>
            <a:r>
              <a:rPr lang="en-US" sz="3400" dirty="0" smtClean="0"/>
              <a:t>Contact Information</a:t>
            </a:r>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598312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88975" indent="-644525"/>
            <a:r>
              <a:rPr lang="en-US" sz="3600" dirty="0" smtClean="0"/>
              <a:t>More Definitions</a:t>
            </a:r>
            <a:endParaRPr lang="en-US" sz="3600" dirty="0"/>
          </a:p>
          <a:p>
            <a:pPr marL="1541463" lvl="1" indent="-514350"/>
            <a:r>
              <a:rPr lang="en-US" sz="3400" dirty="0" smtClean="0">
                <a:solidFill>
                  <a:srgbClr val="FF0000"/>
                </a:solidFill>
              </a:rPr>
              <a:t>Alternate Name</a:t>
            </a:r>
          </a:p>
          <a:p>
            <a:pPr marL="1541463" lvl="1" indent="-514350"/>
            <a:r>
              <a:rPr lang="en-US" sz="3400" dirty="0" smtClean="0"/>
              <a:t>Associated Broker</a:t>
            </a:r>
          </a:p>
          <a:p>
            <a:pPr marL="1541463" lvl="1" indent="-514350"/>
            <a:r>
              <a:rPr lang="en-US" sz="3400" dirty="0" smtClean="0">
                <a:solidFill>
                  <a:srgbClr val="FF0000"/>
                </a:solidFill>
              </a:rPr>
              <a:t>Assumed Business Name</a:t>
            </a:r>
          </a:p>
          <a:p>
            <a:pPr marL="1541463" lvl="1" indent="-514350"/>
            <a:endParaRPr lang="en-US" sz="3400" dirty="0" smtClean="0">
              <a:solidFill>
                <a:srgbClr val="FF0000"/>
              </a:solidFill>
            </a:endParaRPr>
          </a:p>
          <a:p>
            <a:pPr marL="739775" indent="-677863"/>
            <a:r>
              <a:rPr lang="en-US" sz="3600" dirty="0" smtClean="0"/>
              <a:t>Are there any requirements that must be satisfied to use these? </a:t>
            </a:r>
            <a:endParaRPr lang="en-US" sz="3600" dirty="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340329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688975" indent="-644525"/>
            <a:r>
              <a:rPr lang="en-US" sz="3600" dirty="0" smtClean="0"/>
              <a:t>Dos and Don’ts </a:t>
            </a:r>
          </a:p>
          <a:p>
            <a:pPr marL="688975" indent="-644525"/>
            <a:endParaRPr lang="en-US" sz="3600" dirty="0" smtClean="0"/>
          </a:p>
          <a:p>
            <a:pPr marL="1201738" lvl="1" indent="-457200"/>
            <a:r>
              <a:rPr lang="en-US" sz="3200" dirty="0" smtClean="0"/>
              <a:t>Do include in each advertisement: </a:t>
            </a:r>
          </a:p>
          <a:p>
            <a:pPr marL="1201738" lvl="1" indent="-457200"/>
            <a:endParaRPr lang="en-US" sz="3200" dirty="0"/>
          </a:p>
          <a:p>
            <a:pPr marL="1828800" lvl="2" indent="-508000"/>
            <a:r>
              <a:rPr lang="en-US" sz="3000" dirty="0" smtClean="0"/>
              <a:t>The name of the license holder or team placing the ad; and</a:t>
            </a:r>
          </a:p>
          <a:p>
            <a:pPr marL="1828800" lvl="2" indent="-508000"/>
            <a:endParaRPr lang="en-US" sz="3000" dirty="0" smtClean="0"/>
          </a:p>
          <a:p>
            <a:pPr marL="1828800" lvl="2" indent="-508000"/>
            <a:r>
              <a:rPr lang="en-US" sz="3000" dirty="0" smtClean="0"/>
              <a:t>The broker’s name.</a:t>
            </a:r>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370709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508000" indent="-463550"/>
            <a:r>
              <a:rPr lang="en-US" sz="3600" dirty="0" smtClean="0"/>
              <a:t>Are there any location or size requirements? </a:t>
            </a:r>
          </a:p>
          <a:p>
            <a:pPr marL="508000" indent="-463550"/>
            <a:endParaRPr lang="en-US" sz="3600" dirty="0" smtClean="0"/>
          </a:p>
          <a:p>
            <a:pPr marL="1422400" lvl="1" indent="-271463"/>
            <a:r>
              <a:rPr lang="en-US" sz="3400" dirty="0" smtClean="0"/>
              <a:t>Yes.</a:t>
            </a:r>
          </a:p>
          <a:p>
            <a:pPr marL="1422400" lvl="1" indent="-271463"/>
            <a:endParaRPr lang="en-US" sz="3400" dirty="0"/>
          </a:p>
          <a:p>
            <a:pPr marL="1422400" lvl="1" indent="-271463"/>
            <a:r>
              <a:rPr lang="en-US" sz="3400" dirty="0" smtClean="0"/>
              <a:t>The name of the license holder or team must be in a readily noticeable location.</a:t>
            </a:r>
          </a:p>
          <a:p>
            <a:pPr marL="1422400" lvl="1" indent="-271463"/>
            <a:endParaRPr lang="en-US" sz="3400" dirty="0" smtClean="0"/>
          </a:p>
          <a:p>
            <a:pPr marL="1422400" lvl="1" indent="-271463"/>
            <a:r>
              <a:rPr lang="en-US" sz="3400" dirty="0" smtClean="0"/>
              <a:t>The broker’s name must be </a:t>
            </a:r>
            <a:r>
              <a:rPr lang="en-US" sz="3400" b="1" dirty="0" smtClean="0"/>
              <a:t>at least half the size </a:t>
            </a:r>
            <a:r>
              <a:rPr lang="en-US" sz="3400" dirty="0" smtClean="0"/>
              <a:t>of the largest contact information for any sales agent, associated broker, or team name.</a:t>
            </a:r>
          </a:p>
          <a:p>
            <a:pPr marL="688975" indent="-644525"/>
            <a:endParaRPr lang="en-US" sz="3600"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2045290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508000" indent="-463550"/>
            <a:r>
              <a:rPr lang="en-US" sz="3600" dirty="0" smtClean="0"/>
              <a:t>Dos (to comply with Article 12 of the Code of Ethics) </a:t>
            </a:r>
          </a:p>
          <a:p>
            <a:pPr marL="508000" indent="-463550"/>
            <a:endParaRPr lang="en-US" sz="3600" dirty="0" smtClean="0"/>
          </a:p>
          <a:p>
            <a:pPr marL="1422400" lvl="1" indent="-271463"/>
            <a:r>
              <a:rPr lang="en-US" sz="3400" dirty="0" smtClean="0"/>
              <a:t>Portray a true picture.</a:t>
            </a:r>
          </a:p>
          <a:p>
            <a:pPr marL="1422400" lvl="1" indent="-271463"/>
            <a:r>
              <a:rPr lang="en-US" sz="3400" dirty="0"/>
              <a:t>Ensure that your </a:t>
            </a:r>
            <a:r>
              <a:rPr lang="en-US" sz="3400" b="1" dirty="0"/>
              <a:t>status</a:t>
            </a:r>
            <a:r>
              <a:rPr lang="en-US" sz="3400" dirty="0"/>
              <a:t> is readily apparent.</a:t>
            </a:r>
          </a:p>
          <a:p>
            <a:pPr marL="1422400" lvl="1" indent="-271463"/>
            <a:r>
              <a:rPr lang="en-US" sz="3400" dirty="0" smtClean="0"/>
              <a:t>Do </a:t>
            </a:r>
            <a:r>
              <a:rPr lang="en-US" sz="3400" dirty="0"/>
              <a:t>disclose the name of your REALTOR®’s </a:t>
            </a:r>
            <a:r>
              <a:rPr lang="en-US" sz="3400" dirty="0" smtClean="0"/>
              <a:t>firm.</a:t>
            </a:r>
            <a:endParaRPr lang="en-US" sz="3400" dirty="0"/>
          </a:p>
          <a:p>
            <a:pPr marL="688975" indent="-644525"/>
            <a:endParaRPr lang="en-US" sz="3600"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Code of Ethics - Dos and Don’ts </a:t>
            </a:r>
            <a:endParaRPr lang="en-US" dirty="0"/>
          </a:p>
        </p:txBody>
      </p:sp>
    </p:spTree>
    <p:extLst>
      <p:ext uri="{BB962C8B-B14F-4D97-AF65-F5344CB8AC3E}">
        <p14:creationId xmlns:p14="http://schemas.microsoft.com/office/powerpoint/2010/main" val="323122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508000" indent="-463550"/>
            <a:r>
              <a:rPr lang="en-US" sz="3600" dirty="0" smtClean="0"/>
              <a:t>How do you disclose your status as a real estate professional? </a:t>
            </a:r>
          </a:p>
          <a:p>
            <a:pPr marL="508000" indent="-463550"/>
            <a:endParaRPr lang="en-US" sz="3600" dirty="0" smtClean="0"/>
          </a:p>
          <a:p>
            <a:pPr marL="1422400" lvl="1" indent="-271463"/>
            <a:r>
              <a:rPr lang="en-US" sz="3400" dirty="0" smtClean="0"/>
              <a:t>This can be accomplished by including the terms “REALTOR®,” REALTORS</a:t>
            </a:r>
            <a:r>
              <a:rPr lang="en-US" sz="3400" dirty="0"/>
              <a:t>®</a:t>
            </a:r>
            <a:r>
              <a:rPr lang="en-US" sz="3400" dirty="0" smtClean="0"/>
              <a:t>,” or by disclosing your status as a licensed broker, appraiser, property manager, or other real estate professional.</a:t>
            </a:r>
          </a:p>
          <a:p>
            <a:pPr marL="688975" indent="-644525"/>
            <a:endParaRPr lang="en-US" sz="3600"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Code of Ethics - Dos and Don’ts </a:t>
            </a:r>
            <a:endParaRPr lang="en-US" dirty="0"/>
          </a:p>
        </p:txBody>
      </p:sp>
    </p:spTree>
    <p:extLst>
      <p:ext uri="{BB962C8B-B14F-4D97-AF65-F5344CB8AC3E}">
        <p14:creationId xmlns:p14="http://schemas.microsoft.com/office/powerpoint/2010/main" val="187457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508000" indent="-463550"/>
            <a:r>
              <a:rPr lang="en-US" sz="3600" dirty="0" smtClean="0"/>
              <a:t>Will a team name be sufficient for Article 12’s firm name requirement? </a:t>
            </a:r>
          </a:p>
          <a:p>
            <a:pPr marL="508000" indent="-463550"/>
            <a:endParaRPr lang="en-US" sz="3600" dirty="0" smtClean="0"/>
          </a:p>
          <a:p>
            <a:pPr marL="1422400" lvl="1" indent="-271463"/>
            <a:r>
              <a:rPr lang="en-US" sz="3400" dirty="0" smtClean="0"/>
              <a:t>No.  According to NAR, a team name is not the firm name.</a:t>
            </a:r>
          </a:p>
          <a:p>
            <a:pPr marL="876617" indent="0">
              <a:buNone/>
            </a:pPr>
            <a:endParaRPr lang="en-US" sz="2800" dirty="0">
              <a:hlinkClick r:id="rId3"/>
            </a:endParaRPr>
          </a:p>
          <a:p>
            <a:pPr marL="876617" indent="0">
              <a:buNone/>
            </a:pPr>
            <a:r>
              <a:rPr lang="en-US" sz="2200" dirty="0" smtClean="0">
                <a:hlinkClick r:id="rId3"/>
              </a:rPr>
              <a:t>http</a:t>
            </a:r>
            <a:r>
              <a:rPr lang="en-US" sz="2200" dirty="0">
                <a:hlinkClick r:id="rId3"/>
              </a:rPr>
              <a:t>://realtormag.realtor.org/law-and-ethics/ethics/article/2017/09/advertising-no-team-island</a:t>
            </a:r>
            <a:endParaRPr lang="en-US" sz="2200" dirty="0" smtClean="0"/>
          </a:p>
          <a:p>
            <a:pPr marL="688975" indent="-644525"/>
            <a:endParaRPr lang="en-US" sz="3600"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Code of Ethics - Dos and Don’ts </a:t>
            </a:r>
            <a:endParaRPr lang="en-US" dirty="0"/>
          </a:p>
        </p:txBody>
      </p:sp>
    </p:spTree>
    <p:extLst>
      <p:ext uri="{BB962C8B-B14F-4D97-AF65-F5344CB8AC3E}">
        <p14:creationId xmlns:p14="http://schemas.microsoft.com/office/powerpoint/2010/main" val="23477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88975" indent="-644525"/>
            <a:r>
              <a:rPr lang="en-US" sz="3600" dirty="0" smtClean="0"/>
              <a:t>Don’ts </a:t>
            </a:r>
          </a:p>
          <a:p>
            <a:pPr marL="688975" indent="-644525"/>
            <a:endParaRPr lang="en-US" sz="3600" dirty="0" smtClean="0"/>
          </a:p>
          <a:p>
            <a:pPr marL="1201738" lvl="1" indent="-457200"/>
            <a:r>
              <a:rPr lang="en-US" sz="3200" dirty="0" smtClean="0"/>
              <a:t>Don’t publish advertising that is deceptive, misleading, or implies a sales agent is responsible for the operations of the broker’s real estate brokerage business.  </a:t>
            </a:r>
            <a:endParaRPr lang="en-US" sz="3000" dirty="0" smtClean="0"/>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178024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3600" dirty="0" smtClean="0"/>
              <a:t>Rules and regulations</a:t>
            </a:r>
          </a:p>
          <a:p>
            <a:endParaRPr lang="en-US" sz="3600" dirty="0" smtClean="0"/>
          </a:p>
          <a:p>
            <a:r>
              <a:rPr lang="en-US" sz="3600" dirty="0" smtClean="0"/>
              <a:t>New Definitions</a:t>
            </a:r>
          </a:p>
          <a:p>
            <a:endParaRPr lang="en-US" sz="3600" dirty="0" smtClean="0"/>
          </a:p>
          <a:p>
            <a:r>
              <a:rPr lang="en-US" sz="3600" dirty="0" smtClean="0"/>
              <a:t>Advertising: Dos and Don’ts</a:t>
            </a:r>
          </a:p>
          <a:p>
            <a:endParaRPr lang="en-US" sz="3600" dirty="0" smtClean="0"/>
          </a:p>
          <a:p>
            <a:r>
              <a:rPr lang="en-US" sz="3600" dirty="0" smtClean="0"/>
              <a:t>Social Media/Text Messaging</a:t>
            </a:r>
          </a:p>
          <a:p>
            <a:endParaRPr lang="en-US" sz="3600" dirty="0" smtClean="0"/>
          </a:p>
          <a:p>
            <a:r>
              <a:rPr lang="en-US" sz="3600" dirty="0" smtClean="0"/>
              <a:t>Teams</a:t>
            </a:r>
          </a:p>
          <a:p>
            <a:endParaRPr lang="en-US" sz="3600" dirty="0" smtClean="0"/>
          </a:p>
          <a:p>
            <a:r>
              <a:rPr lang="en-US" sz="3600" dirty="0" smtClean="0"/>
              <a:t>Questions</a:t>
            </a:r>
            <a:endParaRPr lang="en-US" sz="3600" dirty="0"/>
          </a:p>
        </p:txBody>
      </p:sp>
      <p:sp>
        <p:nvSpPr>
          <p:cNvPr id="3" name="Title 2"/>
          <p:cNvSpPr>
            <a:spLocks noGrp="1"/>
          </p:cNvSpPr>
          <p:nvPr>
            <p:ph type="title"/>
          </p:nvPr>
        </p:nvSpPr>
        <p:spPr/>
        <p:txBody>
          <a:bodyPr/>
          <a:lstStyle/>
          <a:p>
            <a:r>
              <a:rPr lang="en-US" dirty="0" smtClean="0"/>
              <a:t>Outline</a:t>
            </a:r>
            <a:endParaRPr lang="en-US" dirty="0"/>
          </a:p>
        </p:txBody>
      </p:sp>
    </p:spTree>
    <p:extLst>
      <p:ext uri="{BB962C8B-B14F-4D97-AF65-F5344CB8AC3E}">
        <p14:creationId xmlns:p14="http://schemas.microsoft.com/office/powerpoint/2010/main" val="2419994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62500" lnSpcReduction="20000"/>
          </a:bodyPr>
          <a:lstStyle/>
          <a:p>
            <a:pPr marL="338138" indent="-293688"/>
            <a:r>
              <a:rPr lang="en-US" sz="3600" dirty="0" smtClean="0"/>
              <a:t>What does it include?</a:t>
            </a:r>
          </a:p>
          <a:p>
            <a:pPr marL="962025" lvl="1" indent="-385763"/>
            <a:r>
              <a:rPr lang="en-US" sz="3400" dirty="0" smtClean="0"/>
              <a:t>Advertising: </a:t>
            </a:r>
          </a:p>
          <a:p>
            <a:pPr marL="962025" lvl="1" indent="-385763"/>
            <a:endParaRPr lang="en-US" sz="3400" dirty="0" smtClean="0"/>
          </a:p>
          <a:p>
            <a:pPr marL="1236663" lvl="2" indent="-271463"/>
            <a:r>
              <a:rPr lang="en-US" sz="3200" dirty="0" smtClean="0"/>
              <a:t>That is inaccurate in any material fact or representation; </a:t>
            </a:r>
          </a:p>
          <a:p>
            <a:pPr marL="1236663" lvl="2" indent="-271463"/>
            <a:r>
              <a:rPr lang="en-US" sz="3200" dirty="0" smtClean="0"/>
              <a:t>That identifies a sales agent as a broker;</a:t>
            </a:r>
          </a:p>
          <a:p>
            <a:pPr marL="1236663" lvl="2" indent="-271463"/>
            <a:r>
              <a:rPr lang="en-US" sz="3200" dirty="0" smtClean="0"/>
              <a:t>That uses a title, such as owner, president, CEO, COO, or other similar title, email or website address that implies a sales agent is responsible for the operations of the brokerage; </a:t>
            </a:r>
          </a:p>
          <a:p>
            <a:pPr marL="1236663" lvl="2" indent="-271463"/>
            <a:r>
              <a:rPr lang="en-US" sz="3200" dirty="0" smtClean="0"/>
              <a:t>That contains a team name with the terms that imply that the team is offering brokerage services independently from its sponsoring broker, including, but not limited to, “brokerage”, “company”, and “associates”;</a:t>
            </a:r>
          </a:p>
          <a:p>
            <a:pPr marL="1236663" lvl="2" indent="-271463"/>
            <a:r>
              <a:rPr lang="en-US" sz="3200" dirty="0" smtClean="0"/>
              <a:t>That contains the name of a sales agent that is not the name as shown on the sales agent’s license or an alternate name registered with TREC;  </a:t>
            </a:r>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
        <p:nvSpPr>
          <p:cNvPr id="5" name="Rectangle 4"/>
          <p:cNvSpPr/>
          <p:nvPr/>
        </p:nvSpPr>
        <p:spPr>
          <a:xfrm rot="1004838">
            <a:off x="666433" y="1856414"/>
            <a:ext cx="7411047" cy="1754326"/>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chemeClr val="tx1">
                        <a:lumMod val="95000"/>
                        <a:lumOff val="5000"/>
                      </a:scheme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What happened to the term “realty”?</a:t>
            </a:r>
            <a:endParaRPr lang="en-US" sz="5400" b="1" cap="none" spc="0" dirty="0">
              <a:ln w="17780" cmpd="sng">
                <a:solidFill>
                  <a:srgbClr val="FFFFFF"/>
                </a:solidFill>
                <a:prstDash val="solid"/>
                <a:miter lim="800000"/>
              </a:ln>
              <a:gradFill rotWithShape="1">
                <a:gsLst>
                  <a:gs pos="0">
                    <a:schemeClr val="tx1">
                      <a:lumMod val="95000"/>
                      <a:lumOff val="5000"/>
                    </a:scheme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201080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55000" lnSpcReduction="20000"/>
          </a:bodyPr>
          <a:lstStyle/>
          <a:p>
            <a:pPr marL="338138" indent="-293688"/>
            <a:r>
              <a:rPr lang="en-US" sz="3600" dirty="0" smtClean="0"/>
              <a:t>What does it include?</a:t>
            </a:r>
          </a:p>
          <a:p>
            <a:pPr marL="962025" lvl="1" indent="-385763"/>
            <a:r>
              <a:rPr lang="en-US" sz="3400" dirty="0" smtClean="0"/>
              <a:t>Advertising: </a:t>
            </a:r>
          </a:p>
          <a:p>
            <a:pPr marL="962025" lvl="1" indent="-385763"/>
            <a:endParaRPr lang="en-US" sz="3400" dirty="0" smtClean="0"/>
          </a:p>
          <a:p>
            <a:pPr marL="1236663" lvl="2" indent="-271463"/>
            <a:r>
              <a:rPr lang="en-US" sz="3200" dirty="0" smtClean="0"/>
              <a:t>That contains the name of a sales agent whose name is, in whole or in part, used in a broker’s name and that implies that the sales agent is responsible for the operation of the brokerage; </a:t>
            </a:r>
          </a:p>
          <a:p>
            <a:pPr marL="1236663" lvl="2" indent="-271463"/>
            <a:r>
              <a:rPr lang="en-US" sz="3200" dirty="0" smtClean="0"/>
              <a:t>About the value of a property, unless it is based on an appraisal that is disclosed and readily available upon request by a party or is given in compliance with 535.17;</a:t>
            </a:r>
          </a:p>
          <a:p>
            <a:pPr marL="1236663" lvl="2" indent="-271463"/>
            <a:r>
              <a:rPr lang="en-US" sz="3200" dirty="0" smtClean="0"/>
              <a:t>About a property that is subject to an exclusive listing agreement without permission of the listing broker and without disclosing the name of the listing broker unless the listing broker has expressly agreed in writing to waive disclosure; or</a:t>
            </a:r>
          </a:p>
          <a:p>
            <a:pPr marL="1236663" lvl="2" indent="-271463"/>
            <a:r>
              <a:rPr lang="en-US" sz="3200" dirty="0" smtClean="0"/>
              <a:t>About a property 10 days or more after the closing of a transaction unless the current status of the property is included in the ad.</a:t>
            </a:r>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277063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77500" lnSpcReduction="20000"/>
          </a:bodyPr>
          <a:lstStyle/>
          <a:p>
            <a:pPr marL="338138" indent="-293688"/>
            <a:r>
              <a:rPr lang="en-US" sz="3600" dirty="0" smtClean="0"/>
              <a:t>Value</a:t>
            </a:r>
          </a:p>
          <a:p>
            <a:pPr marL="962025" lvl="1" indent="-385763"/>
            <a:r>
              <a:rPr lang="en-US" sz="3400" dirty="0"/>
              <a:t>The new required disclosure statement needs to be reproduced verbatim and in at least 12-point type</a:t>
            </a:r>
            <a:r>
              <a:rPr lang="en-US" sz="3400" dirty="0" smtClean="0"/>
              <a:t>:</a:t>
            </a:r>
          </a:p>
          <a:p>
            <a:pPr marL="1236345" lvl="2" indent="-385763"/>
            <a:endParaRPr lang="en-US" sz="3200" dirty="0" smtClean="0"/>
          </a:p>
          <a:p>
            <a:pPr marL="1236663" lvl="2" indent="-271463"/>
            <a:r>
              <a:rPr lang="en-US" sz="3200" dirty="0"/>
              <a:t>“This represents an estimated sale price for this property. It is not the same as the opinion of value in an appraisal developed by a licensed appraiser under the Uniform Standards of Professional Appraisal Practice</a:t>
            </a:r>
            <a:r>
              <a:rPr lang="en-US" sz="3200" dirty="0" smtClean="0"/>
              <a:t>.”</a:t>
            </a:r>
          </a:p>
          <a:p>
            <a:pPr marL="1236663" lvl="2" indent="-271463"/>
            <a:endParaRPr lang="en-US" sz="3200" dirty="0" smtClean="0"/>
          </a:p>
          <a:p>
            <a:pPr marL="1239520" lvl="3" indent="0">
              <a:buNone/>
            </a:pPr>
            <a:r>
              <a:rPr lang="en-US" sz="3000" dirty="0" smtClean="0"/>
              <a:t>Effective December 6, 2017</a:t>
            </a:r>
          </a:p>
          <a:p>
            <a:pPr marL="1236663" lvl="2" indent="-271463"/>
            <a:endParaRPr lang="en-US" sz="3200" dirty="0"/>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14162211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338138" indent="-293688"/>
            <a:r>
              <a:rPr lang="en-US" sz="4800" dirty="0" smtClean="0"/>
              <a:t>Social Media/Texts</a:t>
            </a:r>
          </a:p>
          <a:p>
            <a:pPr marL="338138" indent="-293688"/>
            <a:endParaRPr lang="en-US" sz="3600" dirty="0" smtClean="0"/>
          </a:p>
          <a:p>
            <a:pPr marL="962025" lvl="1" indent="-385763"/>
            <a:r>
              <a:rPr lang="en-US" sz="3200" dirty="0" smtClean="0"/>
              <a:t>Do you have to comply with the advertising rules when you’re using social media or text messaging?</a:t>
            </a:r>
          </a:p>
          <a:p>
            <a:pPr marL="962025" lvl="1" indent="-385763"/>
            <a:endParaRPr lang="en-US" sz="3200" dirty="0" smtClean="0"/>
          </a:p>
          <a:p>
            <a:pPr marL="962025" lvl="1" indent="-385763"/>
            <a:r>
              <a:rPr lang="en-US" sz="3200" dirty="0" smtClean="0"/>
              <a:t>If so, how do you comply? </a:t>
            </a:r>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53178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Effect transition="in" filter="fade">
                                      <p:cBhvr>
                                        <p:cTn id="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77500" lnSpcReduction="20000"/>
          </a:bodyPr>
          <a:lstStyle/>
          <a:p>
            <a:pPr marL="338138" indent="-293688"/>
            <a:r>
              <a:rPr lang="en-US" sz="4800" dirty="0" smtClean="0"/>
              <a:t>Social Media/Texts</a:t>
            </a:r>
          </a:p>
          <a:p>
            <a:pPr marL="338138" indent="-293688"/>
            <a:endParaRPr lang="en-US" sz="3600" dirty="0" smtClean="0"/>
          </a:p>
          <a:p>
            <a:pPr marL="962025" lvl="1" indent="-385763"/>
            <a:r>
              <a:rPr lang="en-US" sz="3200" dirty="0" smtClean="0"/>
              <a:t>The required information may be located on a separate page OR on the account user profile page of the license holder, if the separate page or account user profile is: </a:t>
            </a:r>
          </a:p>
          <a:p>
            <a:pPr marL="962025" lvl="1" indent="-385763"/>
            <a:endParaRPr lang="en-US" sz="3200" dirty="0" smtClean="0"/>
          </a:p>
          <a:p>
            <a:pPr marL="1236345" lvl="2" indent="-385763"/>
            <a:r>
              <a:rPr lang="en-US" sz="3000" dirty="0" smtClean="0"/>
              <a:t>Readily accessible by a direct link from the social media or </a:t>
            </a:r>
            <a:r>
              <a:rPr lang="en-US" sz="3000" dirty="0" smtClean="0"/>
              <a:t>text</a:t>
            </a:r>
            <a:r>
              <a:rPr lang="en-US" sz="3000" dirty="0" smtClean="0"/>
              <a:t>; and</a:t>
            </a:r>
          </a:p>
          <a:p>
            <a:pPr marL="1236345" lvl="2" indent="-385763"/>
            <a:endParaRPr lang="en-US" sz="3000" dirty="0" smtClean="0"/>
          </a:p>
          <a:p>
            <a:pPr marL="1236345" lvl="2" indent="-385763"/>
            <a:r>
              <a:rPr lang="en-US" sz="3000" dirty="0" smtClean="0"/>
              <a:t>The required information is readily noticeable on the separate page or in the account user profile.   </a:t>
            </a:r>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24345408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92500" lnSpcReduction="10000"/>
          </a:bodyPr>
          <a:lstStyle/>
          <a:p>
            <a:pPr marL="338138" indent="-293688"/>
            <a:r>
              <a:rPr lang="en-US" sz="4800" dirty="0" smtClean="0"/>
              <a:t>Team Names</a:t>
            </a:r>
          </a:p>
          <a:p>
            <a:pPr marL="338138" indent="-293688"/>
            <a:endParaRPr lang="en-US" sz="3600" dirty="0" smtClean="0"/>
          </a:p>
          <a:p>
            <a:pPr marL="962025" lvl="1" indent="-385763"/>
            <a:r>
              <a:rPr lang="en-US" sz="3200" dirty="0" smtClean="0"/>
              <a:t>How is a team name defined?</a:t>
            </a:r>
          </a:p>
          <a:p>
            <a:pPr marL="962025" lvl="1" indent="-385763"/>
            <a:endParaRPr lang="en-US" sz="3200" dirty="0" smtClean="0"/>
          </a:p>
          <a:p>
            <a:pPr marL="962025" lvl="1" indent="-385763"/>
            <a:r>
              <a:rPr lang="en-US" sz="3200" dirty="0" smtClean="0"/>
              <a:t>Are there any limitations on use of a team name?</a:t>
            </a:r>
          </a:p>
          <a:p>
            <a:pPr marL="962025" lvl="1" indent="-385763"/>
            <a:endParaRPr lang="en-US" sz="3200" dirty="0" smtClean="0"/>
          </a:p>
          <a:p>
            <a:pPr marL="962025" lvl="1" indent="-385763"/>
            <a:r>
              <a:rPr lang="en-US" sz="3200" dirty="0" smtClean="0"/>
              <a:t>Is a team name considered an assumed business name? </a:t>
            </a:r>
            <a:endParaRPr lang="en-US" sz="3000" dirty="0" smtClean="0"/>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1897176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92500" lnSpcReduction="10000"/>
          </a:bodyPr>
          <a:lstStyle/>
          <a:p>
            <a:pPr marL="338138" lvl="1" indent="-293688">
              <a:buClr>
                <a:schemeClr val="accent1"/>
              </a:buClr>
              <a:buFont typeface="Wingdings 2" pitchFamily="18" charset="2"/>
              <a:buChar char=""/>
            </a:pPr>
            <a:r>
              <a:rPr lang="en-US" sz="4100" dirty="0"/>
              <a:t>How is a team name defined</a:t>
            </a:r>
            <a:r>
              <a:rPr lang="en-US" sz="4100" dirty="0" smtClean="0"/>
              <a:t>?</a:t>
            </a:r>
          </a:p>
          <a:p>
            <a:pPr marL="338138" lvl="1" indent="-293688">
              <a:buClr>
                <a:schemeClr val="accent1"/>
              </a:buClr>
              <a:buFont typeface="Wingdings 2" pitchFamily="18" charset="2"/>
              <a:buChar char=""/>
            </a:pPr>
            <a:endParaRPr lang="en-US" sz="4100" dirty="0"/>
          </a:p>
          <a:p>
            <a:pPr marL="612458" lvl="1" indent="-293688"/>
            <a:r>
              <a:rPr lang="en-US" sz="3600" dirty="0" smtClean="0"/>
              <a:t>A </a:t>
            </a:r>
            <a:r>
              <a:rPr lang="en-US" sz="3600" b="1" dirty="0" smtClean="0"/>
              <a:t>team name</a:t>
            </a:r>
            <a:r>
              <a:rPr lang="en-US" sz="3600" dirty="0" smtClean="0"/>
              <a:t> is any name used by a group of 1 or more license holders sponsored by or associated with the </a:t>
            </a:r>
            <a:r>
              <a:rPr lang="en-US" sz="3600" u="sng" dirty="0" smtClean="0"/>
              <a:t>same broker</a:t>
            </a:r>
            <a:r>
              <a:rPr lang="en-US" sz="3600" dirty="0" smtClean="0"/>
              <a:t> that performs real estate activities under an exclusive collective name other than the broker’s licensed name or assumed business name. </a:t>
            </a:r>
          </a:p>
          <a:p>
            <a:pPr marL="338138" indent="-293688"/>
            <a:endParaRPr lang="en-US" sz="3600" dirty="0" smtClean="0"/>
          </a:p>
          <a:p>
            <a:pPr marL="962025" lvl="1" indent="-385763"/>
            <a:endParaRPr lang="en-US" sz="32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13733081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55000" lnSpcReduction="20000"/>
          </a:bodyPr>
          <a:lstStyle/>
          <a:p>
            <a:pPr marL="338138" lvl="1" indent="-293688">
              <a:buClr>
                <a:schemeClr val="accent1"/>
              </a:buClr>
              <a:buFont typeface="Wingdings 2" pitchFamily="18" charset="2"/>
              <a:buChar char=""/>
            </a:pPr>
            <a:r>
              <a:rPr lang="en-US" sz="4100" dirty="0" smtClean="0"/>
              <a:t>Team Name Requirements: </a:t>
            </a:r>
          </a:p>
          <a:p>
            <a:pPr marL="338138" lvl="1" indent="-293688">
              <a:buClr>
                <a:schemeClr val="accent1"/>
              </a:buClr>
              <a:buFont typeface="Wingdings 2" pitchFamily="18" charset="2"/>
              <a:buChar char=""/>
            </a:pPr>
            <a:endParaRPr lang="en-US" sz="4100" dirty="0"/>
          </a:p>
          <a:p>
            <a:pPr marL="628650" lvl="1" indent="-171450">
              <a:buFont typeface="Arial" panose="020B0604020202020204" pitchFamily="34" charset="0"/>
              <a:buChar char="•"/>
            </a:pPr>
            <a:r>
              <a:rPr lang="en-US" sz="3600" dirty="0"/>
              <a:t>CANNOT include any terms that could mislead the public to believe that the team is offering brokerage services independent from its sponsoring </a:t>
            </a:r>
            <a:r>
              <a:rPr lang="en-US" sz="3600" dirty="0" smtClean="0"/>
              <a:t>broker.</a:t>
            </a:r>
          </a:p>
          <a:p>
            <a:pPr marL="902970" lvl="2" indent="-171450">
              <a:buFont typeface="Arial" panose="020B0604020202020204" pitchFamily="34" charset="0"/>
              <a:buChar char="•"/>
            </a:pPr>
            <a:r>
              <a:rPr lang="en-US" sz="3400" i="1" strike="sngStrike" dirty="0" smtClean="0"/>
              <a:t>realty</a:t>
            </a:r>
            <a:r>
              <a:rPr lang="en-US" sz="3400" i="1" strike="sngStrike" dirty="0"/>
              <a:t>,</a:t>
            </a:r>
            <a:r>
              <a:rPr lang="en-US" sz="3400" i="1" dirty="0"/>
              <a:t> brokerage, company, and </a:t>
            </a:r>
            <a:r>
              <a:rPr lang="en-US" sz="3400" i="1" dirty="0" smtClean="0"/>
              <a:t>associates</a:t>
            </a:r>
            <a:endParaRPr lang="en-US" sz="3400" dirty="0"/>
          </a:p>
          <a:p>
            <a:pPr marL="902970" lvl="2" indent="-171450">
              <a:buFont typeface="Arial" panose="020B0604020202020204" pitchFamily="34" charset="0"/>
              <a:buChar char="•"/>
            </a:pPr>
            <a:endParaRPr lang="en-US" sz="3400" dirty="0"/>
          </a:p>
          <a:p>
            <a:pPr marL="628650" lvl="1" indent="-171450">
              <a:buFont typeface="Arial" panose="020B0604020202020204" pitchFamily="34" charset="0"/>
              <a:buChar char="•"/>
            </a:pPr>
            <a:r>
              <a:rPr lang="en-US" sz="3600" dirty="0" smtClean="0"/>
              <a:t>Must end with </a:t>
            </a:r>
            <a:r>
              <a:rPr lang="en-US" sz="3600" dirty="0"/>
              <a:t>the word “</a:t>
            </a:r>
            <a:r>
              <a:rPr lang="en-US" sz="3600" i="1" dirty="0"/>
              <a:t>team</a:t>
            </a:r>
            <a:r>
              <a:rPr lang="en-US" sz="3600" dirty="0"/>
              <a:t>” or “</a:t>
            </a:r>
            <a:r>
              <a:rPr lang="en-US" sz="3600" i="1" dirty="0"/>
              <a:t>group</a:t>
            </a:r>
            <a:r>
              <a:rPr lang="en-US" sz="3600" dirty="0"/>
              <a:t>”.  </a:t>
            </a:r>
            <a:endParaRPr lang="en-US" sz="3600" dirty="0" smtClean="0"/>
          </a:p>
          <a:p>
            <a:pPr marL="628650" lvl="1" indent="-171450">
              <a:buFont typeface="Arial" panose="020B0604020202020204" pitchFamily="34" charset="0"/>
              <a:buChar char="•"/>
            </a:pPr>
            <a:endParaRPr lang="en-US" sz="3600" dirty="0"/>
          </a:p>
          <a:p>
            <a:pPr marL="628650" lvl="1" indent="-171450">
              <a:buFont typeface="Arial" panose="020B0604020202020204" pitchFamily="34" charset="0"/>
              <a:buChar char="•"/>
            </a:pPr>
            <a:endParaRPr lang="en-US" sz="3600" dirty="0"/>
          </a:p>
          <a:p>
            <a:pPr marL="628650" lvl="1" indent="-171450">
              <a:buFont typeface="Arial" panose="020B0604020202020204" pitchFamily="34" charset="0"/>
              <a:buChar char="•"/>
            </a:pPr>
            <a:r>
              <a:rPr lang="en-US" sz="3600" dirty="0"/>
              <a:t>Broker must register it with TREC prior to </a:t>
            </a:r>
            <a:r>
              <a:rPr lang="en-US" sz="3600" dirty="0" smtClean="0"/>
              <a:t>an associated </a:t>
            </a:r>
            <a:r>
              <a:rPr lang="en-US" sz="3600" dirty="0"/>
              <a:t>broker or sales agent </a:t>
            </a:r>
            <a:r>
              <a:rPr lang="en-US" sz="3600" dirty="0" smtClean="0"/>
              <a:t>using it in ad.</a:t>
            </a:r>
          </a:p>
          <a:p>
            <a:pPr marL="628650" lvl="1" indent="-171450">
              <a:buFont typeface="Arial" panose="020B0604020202020204" pitchFamily="34" charset="0"/>
              <a:buChar char="•"/>
            </a:pPr>
            <a:endParaRPr lang="en-US" sz="3600" dirty="0"/>
          </a:p>
          <a:p>
            <a:pPr marL="628650" lvl="1" indent="-171450">
              <a:buFont typeface="Arial" panose="020B0604020202020204" pitchFamily="34" charset="0"/>
              <a:buChar char="•"/>
            </a:pPr>
            <a:r>
              <a:rPr lang="en-US" sz="3600" dirty="0"/>
              <a:t>10 day notice </a:t>
            </a:r>
            <a:r>
              <a:rPr lang="en-US" sz="3600" dirty="0" smtClean="0"/>
              <a:t>requirement for broker to notify TREC </a:t>
            </a:r>
            <a:r>
              <a:rPr lang="en-US" sz="3600" dirty="0"/>
              <a:t>when no longer </a:t>
            </a:r>
            <a:r>
              <a:rPr lang="en-US" sz="3600" dirty="0" smtClean="0"/>
              <a:t>used by the sales agent or associated broker.</a:t>
            </a:r>
            <a:endParaRPr lang="en-US" sz="3600" dirty="0"/>
          </a:p>
          <a:p>
            <a:pPr marL="338138" indent="-293688"/>
            <a:endParaRPr lang="en-US" sz="3600" dirty="0" smtClean="0"/>
          </a:p>
          <a:p>
            <a:pPr marL="962025" lvl="1" indent="-385763"/>
            <a:endParaRPr lang="en-US" sz="32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2160875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515938" lvl="1" indent="-471488">
              <a:buClr>
                <a:schemeClr val="accent1"/>
              </a:buClr>
              <a:buFont typeface="Wingdings 2" pitchFamily="18" charset="2"/>
              <a:buChar char=""/>
            </a:pPr>
            <a:r>
              <a:rPr lang="en-US" sz="4100" dirty="0" smtClean="0"/>
              <a:t>Is a team name considered an assumed business name of the broker?  </a:t>
            </a:r>
          </a:p>
          <a:p>
            <a:pPr marL="338138" lvl="1" indent="-293688">
              <a:buClr>
                <a:schemeClr val="accent1"/>
              </a:buClr>
              <a:buFont typeface="Wingdings 2" pitchFamily="18" charset="2"/>
              <a:buChar char=""/>
            </a:pPr>
            <a:endParaRPr lang="en-US" sz="4100" dirty="0" smtClean="0"/>
          </a:p>
          <a:p>
            <a:pPr marL="1038225" lvl="2" indent="-293688">
              <a:buClr>
                <a:schemeClr val="accent1"/>
              </a:buClr>
              <a:buFont typeface="Wingdings 2" pitchFamily="18" charset="2"/>
              <a:buChar char=""/>
            </a:pPr>
            <a:r>
              <a:rPr lang="en-US" sz="2800" dirty="0" smtClean="0"/>
              <a:t>Remember that the definition for an assumed business name specifically excludes a team name.</a:t>
            </a:r>
          </a:p>
          <a:p>
            <a:pPr marL="44450" lvl="1" indent="0">
              <a:buClr>
                <a:schemeClr val="accent1"/>
              </a:buClr>
              <a:buNone/>
            </a:pPr>
            <a:endParaRPr lang="en-US" sz="4100" dirty="0"/>
          </a:p>
          <a:p>
            <a:pPr marL="44450" indent="0">
              <a:buNone/>
            </a:pPr>
            <a:endParaRPr lang="en-US" sz="3600" dirty="0" smtClean="0"/>
          </a:p>
          <a:p>
            <a:pPr marL="962025" lvl="1" indent="-385763"/>
            <a:endParaRPr lang="en-US" sz="32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
        <p:nvSpPr>
          <p:cNvPr id="4" name="Rectangle 3"/>
          <p:cNvSpPr/>
          <p:nvPr/>
        </p:nvSpPr>
        <p:spPr>
          <a:xfrm rot="19769072">
            <a:off x="3088030" y="2658067"/>
            <a:ext cx="3173615" cy="923330"/>
          </a:xfrm>
          <a:prstGeom prst="rect">
            <a:avLst/>
          </a:prstGeom>
          <a:noFill/>
        </p:spPr>
        <p:txBody>
          <a:bodyPr wrap="square" lIns="91440" tIns="45720" rIns="91440" bIns="45720">
            <a:spAutoFit/>
          </a:bodyPr>
          <a:lstStyle/>
          <a:p>
            <a:pPr algn="ctr"/>
            <a:r>
              <a:rPr lang="en-US" sz="5400" b="1" cap="none" spc="300" dirty="0" smtClean="0">
                <a:ln w="11430" cmpd="sng">
                  <a:solidFill>
                    <a:schemeClr val="accent1">
                      <a:tint val="10000"/>
                    </a:schemeClr>
                  </a:solidFill>
                  <a:prstDash val="solid"/>
                  <a:miter lim="800000"/>
                </a:ln>
                <a:effectLst>
                  <a:glow rad="45500">
                    <a:schemeClr val="accent1">
                      <a:satMod val="220000"/>
                      <a:alpha val="35000"/>
                    </a:schemeClr>
                  </a:glow>
                </a:effectLst>
              </a:rPr>
              <a:t>NO</a:t>
            </a:r>
            <a:endParaRPr lang="en-US" sz="5400" b="1" cap="none" spc="300" dirty="0">
              <a:ln w="11430" cmpd="sng">
                <a:solidFill>
                  <a:schemeClr val="accent1">
                    <a:tint val="10000"/>
                  </a:schemeClr>
                </a:solidFill>
                <a:prstDash val="solid"/>
                <a:miter lim="800000"/>
              </a:ln>
              <a:effectLst>
                <a:glow rad="45500">
                  <a:schemeClr val="accent1">
                    <a:satMod val="220000"/>
                    <a:alpha val="35000"/>
                  </a:schemeClr>
                </a:glow>
              </a:effectLst>
            </a:endParaRPr>
          </a:p>
        </p:txBody>
      </p:sp>
    </p:spTree>
    <p:extLst>
      <p:ext uri="{BB962C8B-B14F-4D97-AF65-F5344CB8AC3E}">
        <p14:creationId xmlns:p14="http://schemas.microsoft.com/office/powerpoint/2010/main" val="387156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62500" lnSpcReduction="20000"/>
          </a:bodyPr>
          <a:lstStyle/>
          <a:p>
            <a:pPr marL="338138" indent="-293688"/>
            <a:r>
              <a:rPr lang="en-US" sz="3600" dirty="0" smtClean="0"/>
              <a:t>Who registers what?</a:t>
            </a:r>
          </a:p>
          <a:p>
            <a:pPr marL="338138" indent="-293688"/>
            <a:endParaRPr lang="en-US" sz="3600" dirty="0" smtClean="0"/>
          </a:p>
          <a:p>
            <a:pPr marL="612458" lvl="1" indent="-293688"/>
            <a:r>
              <a:rPr lang="en-US" sz="3600" dirty="0" smtClean="0">
                <a:solidFill>
                  <a:srgbClr val="FF0000"/>
                </a:solidFill>
              </a:rPr>
              <a:t>Alternate Name: Individual License Holder </a:t>
            </a:r>
          </a:p>
          <a:p>
            <a:pPr marL="886778" lvl="2" indent="-293688"/>
            <a:r>
              <a:rPr lang="en-US" sz="3400" dirty="0" smtClean="0"/>
              <a:t>Form: </a:t>
            </a:r>
            <a:r>
              <a:rPr lang="en-US" sz="3400" dirty="0" smtClean="0">
                <a:hlinkClick r:id="rId3"/>
              </a:rPr>
              <a:t>Notice of Alternate Name Use by a Sales Agent or Broker License </a:t>
            </a:r>
            <a:endParaRPr lang="en-US" sz="3400" dirty="0" smtClean="0"/>
          </a:p>
          <a:p>
            <a:pPr marL="612458" lvl="1" indent="-293688"/>
            <a:r>
              <a:rPr lang="en-US" sz="3600" dirty="0" smtClean="0">
                <a:solidFill>
                  <a:srgbClr val="FF0000"/>
                </a:solidFill>
              </a:rPr>
              <a:t>Assumed </a:t>
            </a:r>
            <a:r>
              <a:rPr lang="en-US" sz="3600" smtClean="0">
                <a:solidFill>
                  <a:srgbClr val="FF0000"/>
                </a:solidFill>
              </a:rPr>
              <a:t>Business </a:t>
            </a:r>
            <a:r>
              <a:rPr lang="en-US" sz="3600" smtClean="0">
                <a:solidFill>
                  <a:srgbClr val="FF0000"/>
                </a:solidFill>
              </a:rPr>
              <a:t>Name: </a:t>
            </a:r>
            <a:r>
              <a:rPr lang="en-US" sz="3600" dirty="0" smtClean="0">
                <a:solidFill>
                  <a:srgbClr val="FF0000"/>
                </a:solidFill>
              </a:rPr>
              <a:t>Broker </a:t>
            </a:r>
          </a:p>
          <a:p>
            <a:pPr marL="886778" lvl="2" indent="-293688"/>
            <a:r>
              <a:rPr lang="en-US" sz="3400" dirty="0"/>
              <a:t>Form: </a:t>
            </a:r>
            <a:r>
              <a:rPr lang="en-US" sz="3400" dirty="0">
                <a:hlinkClick r:id="rId4"/>
              </a:rPr>
              <a:t>Notice of DBA or Assumed Name for a Broker’s License (DBA-2)</a:t>
            </a:r>
            <a:endParaRPr lang="en-US" sz="3400" dirty="0"/>
          </a:p>
          <a:p>
            <a:pPr marL="612458" lvl="1" indent="-293688"/>
            <a:r>
              <a:rPr lang="en-US" sz="3600" dirty="0" smtClean="0">
                <a:solidFill>
                  <a:srgbClr val="FF0000"/>
                </a:solidFill>
              </a:rPr>
              <a:t>Team Name: Broker</a:t>
            </a:r>
          </a:p>
          <a:p>
            <a:pPr marL="886778" lvl="2" indent="-293688"/>
            <a:r>
              <a:rPr lang="en-US" sz="3400" dirty="0" smtClean="0"/>
              <a:t>Form: </a:t>
            </a:r>
            <a:r>
              <a:rPr lang="en-US" sz="3400" dirty="0" smtClean="0">
                <a:hlinkClick r:id="rId5"/>
              </a:rPr>
              <a:t>Notice of Team Name for a Broker’s License (TN-0)</a:t>
            </a:r>
            <a:endParaRPr lang="en-US" sz="3400" dirty="0" smtClean="0"/>
          </a:p>
          <a:p>
            <a:pPr marL="593090" lvl="2" indent="0">
              <a:buNone/>
            </a:pPr>
            <a:endParaRPr lang="en-US" sz="3400" dirty="0" smtClean="0"/>
          </a:p>
          <a:p>
            <a:pPr marL="44450" indent="0">
              <a:buNone/>
            </a:pPr>
            <a:r>
              <a:rPr lang="en-US" sz="3800" dirty="0" smtClean="0">
                <a:hlinkClick r:id="rId6"/>
              </a:rPr>
              <a:t>https</a:t>
            </a:r>
            <a:r>
              <a:rPr lang="en-US" sz="3800" dirty="0">
                <a:hlinkClick r:id="rId6"/>
              </a:rPr>
              <a:t>://</a:t>
            </a:r>
            <a:r>
              <a:rPr lang="en-US" sz="3800" dirty="0" smtClean="0">
                <a:hlinkClick r:id="rId6"/>
              </a:rPr>
              <a:t>www.trec.texas.gov/article/what%E2%80%99s-name-advertising-name-types-under-trec-rule-535154</a:t>
            </a:r>
            <a:endParaRPr lang="en-US" sz="3800" dirty="0" smtClean="0"/>
          </a:p>
          <a:p>
            <a:pPr marL="44450" indent="0">
              <a:buNone/>
            </a:pPr>
            <a:endParaRPr lang="en-US" sz="3800" dirty="0" smtClean="0"/>
          </a:p>
          <a:p>
            <a:pPr marL="593090" lvl="2" indent="0">
              <a:buNone/>
            </a:pPr>
            <a:endParaRPr lang="en-US" sz="3400" dirty="0" smtClean="0"/>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1516532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 calcmode="lin" valueType="num">
                                      <p:cBhvr additive="base">
                                        <p:cTn id="2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4000" dirty="0" smtClean="0"/>
              <a:t>What rules and regulations apply to your advertising? </a:t>
            </a:r>
          </a:p>
          <a:p>
            <a:endParaRPr lang="en-US" sz="4000" dirty="0" smtClean="0"/>
          </a:p>
          <a:p>
            <a:pPr lvl="1"/>
            <a:r>
              <a:rPr lang="en-US" sz="3200" dirty="0" smtClean="0"/>
              <a:t>the Real Estate License Act</a:t>
            </a:r>
          </a:p>
          <a:p>
            <a:pPr lvl="1"/>
            <a:endParaRPr lang="en-US" sz="3200" dirty="0" smtClean="0"/>
          </a:p>
          <a:p>
            <a:pPr lvl="1"/>
            <a:r>
              <a:rPr lang="en-US" sz="3200" dirty="0" smtClean="0"/>
              <a:t>TREC Rules 535.154 and 535.155</a:t>
            </a:r>
          </a:p>
          <a:p>
            <a:pPr lvl="1"/>
            <a:endParaRPr lang="en-US" sz="3200" dirty="0" smtClean="0"/>
          </a:p>
          <a:p>
            <a:pPr lvl="1"/>
            <a:r>
              <a:rPr lang="en-US" sz="3200" dirty="0" smtClean="0"/>
              <a:t>Article 12 of the NAR Code of Ethics (COE)</a:t>
            </a:r>
            <a:endParaRPr lang="en-US" sz="3200" dirty="0"/>
          </a:p>
        </p:txBody>
      </p:sp>
      <p:sp>
        <p:nvSpPr>
          <p:cNvPr id="3" name="Title 2"/>
          <p:cNvSpPr>
            <a:spLocks noGrp="1"/>
          </p:cNvSpPr>
          <p:nvPr>
            <p:ph type="title"/>
          </p:nvPr>
        </p:nvSpPr>
        <p:spPr/>
        <p:txBody>
          <a:bodyPr/>
          <a:lstStyle/>
          <a:p>
            <a:r>
              <a:rPr lang="en-US" dirty="0" smtClean="0"/>
              <a:t>Applicable rules and regulations</a:t>
            </a:r>
            <a:endParaRPr lang="en-US" dirty="0"/>
          </a:p>
        </p:txBody>
      </p:sp>
    </p:spTree>
    <p:extLst>
      <p:ext uri="{BB962C8B-B14F-4D97-AF65-F5344CB8AC3E}">
        <p14:creationId xmlns:p14="http://schemas.microsoft.com/office/powerpoint/2010/main" val="46324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fade">
                                      <p:cBhvr>
                                        <p:cTn id="19" dur="1000"/>
                                        <p:tgtEl>
                                          <p:spTgt spid="2">
                                            <p:txEl>
                                              <p:pRg st="6" end="6"/>
                                            </p:txEl>
                                          </p:spTgt>
                                        </p:tgtEl>
                                      </p:cBhvr>
                                    </p:animEffect>
                                    <p:anim calcmode="lin" valueType="num">
                                      <p:cBhvr>
                                        <p:cTn id="2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1027113" lvl="1" indent="0">
              <a:buNone/>
            </a:pPr>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Examples </a:t>
            </a:r>
            <a:endParaRPr lang="en-US" dirty="0"/>
          </a:p>
        </p:txBody>
      </p:sp>
      <p:sp>
        <p:nvSpPr>
          <p:cNvPr id="4" name="TextBox 3"/>
          <p:cNvSpPr txBox="1"/>
          <p:nvPr/>
        </p:nvSpPr>
        <p:spPr>
          <a:xfrm>
            <a:off x="838200" y="1981201"/>
            <a:ext cx="7467600" cy="3970318"/>
          </a:xfrm>
          <a:prstGeom prst="rect">
            <a:avLst/>
          </a:prstGeom>
          <a:solidFill>
            <a:srgbClr val="FF0000"/>
          </a:solidFill>
        </p:spPr>
        <p:txBody>
          <a:bodyPr wrap="square" rtlCol="0">
            <a:spAutoFit/>
          </a:bodyPr>
          <a:lstStyle/>
          <a:p>
            <a:pPr algn="ctr"/>
            <a:r>
              <a:rPr lang="en-US" sz="4000" dirty="0" smtClean="0"/>
              <a:t>Don’t sell your house alone.</a:t>
            </a:r>
          </a:p>
          <a:p>
            <a:pPr algn="ctr"/>
            <a:endParaRPr lang="en-US" sz="4000" dirty="0"/>
          </a:p>
          <a:p>
            <a:pPr algn="ctr"/>
            <a:r>
              <a:rPr lang="en-US" sz="4000" dirty="0" smtClean="0"/>
              <a:t>Call David Jones</a:t>
            </a:r>
          </a:p>
          <a:p>
            <a:pPr algn="ctr"/>
            <a:endParaRPr lang="en-US" sz="4000" dirty="0"/>
          </a:p>
          <a:p>
            <a:pPr algn="ctr"/>
            <a:r>
              <a:rPr lang="en-US" sz="4000" dirty="0" smtClean="0"/>
              <a:t>512-123-4567</a:t>
            </a:r>
          </a:p>
          <a:p>
            <a:pPr algn="ctr"/>
            <a:endParaRPr lang="en-US" sz="4000" dirty="0"/>
          </a:p>
          <a:p>
            <a:pPr algn="ctr"/>
            <a:r>
              <a:rPr lang="en-US" sz="1200" dirty="0"/>
              <a:t>ABC </a:t>
            </a:r>
            <a:r>
              <a:rPr lang="en-US" sz="1200" dirty="0" smtClean="0"/>
              <a:t>Company</a:t>
            </a:r>
            <a:endParaRPr lang="en-US" sz="1200" dirty="0"/>
          </a:p>
        </p:txBody>
      </p:sp>
    </p:spTree>
    <p:extLst>
      <p:ext uri="{BB962C8B-B14F-4D97-AF65-F5344CB8AC3E}">
        <p14:creationId xmlns:p14="http://schemas.microsoft.com/office/powerpoint/2010/main" val="3690435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p:cTn id="7" dur="1000" fill="hold"/>
                                        <p:tgtEl>
                                          <p:spTgt spid="4">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1027113" lvl="1" indent="0">
              <a:buNone/>
            </a:pPr>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Examples </a:t>
            </a:r>
            <a:endParaRPr lang="en-US" dirty="0"/>
          </a:p>
        </p:txBody>
      </p:sp>
      <p:sp>
        <p:nvSpPr>
          <p:cNvPr id="4" name="TextBox 3"/>
          <p:cNvSpPr txBox="1"/>
          <p:nvPr/>
        </p:nvSpPr>
        <p:spPr>
          <a:xfrm>
            <a:off x="838200" y="1981201"/>
            <a:ext cx="7467600" cy="4401205"/>
          </a:xfrm>
          <a:prstGeom prst="rect">
            <a:avLst/>
          </a:prstGeom>
          <a:solidFill>
            <a:srgbClr val="FF0000"/>
          </a:solidFill>
        </p:spPr>
        <p:txBody>
          <a:bodyPr wrap="square" rtlCol="0">
            <a:spAutoFit/>
          </a:bodyPr>
          <a:lstStyle/>
          <a:p>
            <a:pPr algn="ctr"/>
            <a:r>
              <a:rPr lang="en-US" sz="4000" dirty="0" smtClean="0"/>
              <a:t>Don’t sell your house alone.</a:t>
            </a:r>
          </a:p>
          <a:p>
            <a:pPr algn="ctr"/>
            <a:endParaRPr lang="en-US" sz="4000" dirty="0"/>
          </a:p>
          <a:p>
            <a:pPr algn="ctr"/>
            <a:r>
              <a:rPr lang="en-US" sz="4000" dirty="0" smtClean="0"/>
              <a:t>Call David Jones, REALTOR®</a:t>
            </a:r>
          </a:p>
          <a:p>
            <a:pPr algn="ctr"/>
            <a:endParaRPr lang="en-US" sz="4000" dirty="0"/>
          </a:p>
          <a:p>
            <a:pPr algn="ctr"/>
            <a:r>
              <a:rPr lang="en-US" sz="4000" dirty="0" smtClean="0"/>
              <a:t>512-123-4567</a:t>
            </a:r>
          </a:p>
          <a:p>
            <a:pPr algn="ctr"/>
            <a:endParaRPr lang="en-US" sz="4000" dirty="0"/>
          </a:p>
          <a:p>
            <a:pPr algn="ctr"/>
            <a:r>
              <a:rPr lang="en-US" sz="4000" dirty="0" smtClean="0"/>
              <a:t>ABC Company</a:t>
            </a:r>
            <a:endParaRPr lang="en-US" sz="4000" dirty="0"/>
          </a:p>
        </p:txBody>
      </p:sp>
    </p:spTree>
    <p:extLst>
      <p:ext uri="{BB962C8B-B14F-4D97-AF65-F5344CB8AC3E}">
        <p14:creationId xmlns:p14="http://schemas.microsoft.com/office/powerpoint/2010/main" val="23580070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1027113" lvl="1" indent="0">
              <a:buNone/>
            </a:pPr>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Examples </a:t>
            </a:r>
            <a:endParaRPr lang="en-US" dirty="0"/>
          </a:p>
        </p:txBody>
      </p:sp>
      <p:sp>
        <p:nvSpPr>
          <p:cNvPr id="4" name="TextBox 3"/>
          <p:cNvSpPr txBox="1"/>
          <p:nvPr/>
        </p:nvSpPr>
        <p:spPr>
          <a:xfrm>
            <a:off x="838200" y="1981201"/>
            <a:ext cx="7467600" cy="4401205"/>
          </a:xfrm>
          <a:prstGeom prst="rect">
            <a:avLst/>
          </a:prstGeom>
          <a:solidFill>
            <a:srgbClr val="FF0000"/>
          </a:solidFill>
        </p:spPr>
        <p:txBody>
          <a:bodyPr wrap="square" rtlCol="0">
            <a:spAutoFit/>
          </a:bodyPr>
          <a:lstStyle/>
          <a:p>
            <a:pPr algn="ctr"/>
            <a:r>
              <a:rPr lang="en-US" sz="4000" dirty="0" smtClean="0"/>
              <a:t>Don’t sell your house alone.</a:t>
            </a:r>
          </a:p>
          <a:p>
            <a:pPr algn="ctr"/>
            <a:endParaRPr lang="en-US" sz="4000" dirty="0"/>
          </a:p>
          <a:p>
            <a:pPr algn="ctr"/>
            <a:r>
              <a:rPr lang="en-US" sz="4000" dirty="0" smtClean="0"/>
              <a:t>Call David Jones, REALTOR®</a:t>
            </a:r>
          </a:p>
          <a:p>
            <a:pPr algn="ctr"/>
            <a:endParaRPr lang="en-US" sz="4000" dirty="0"/>
          </a:p>
          <a:p>
            <a:pPr algn="ctr"/>
            <a:r>
              <a:rPr lang="en-US" sz="4000" dirty="0" smtClean="0"/>
              <a:t>512-123-4567</a:t>
            </a:r>
          </a:p>
          <a:p>
            <a:pPr algn="ctr"/>
            <a:endParaRPr lang="en-US" sz="4000" dirty="0"/>
          </a:p>
          <a:p>
            <a:pPr algn="ctr"/>
            <a:r>
              <a:rPr lang="en-US" sz="4000" dirty="0" smtClean="0"/>
              <a:t>Jones Real Estate </a:t>
            </a:r>
            <a:endParaRPr lang="en-US" sz="4000" dirty="0"/>
          </a:p>
        </p:txBody>
      </p:sp>
    </p:spTree>
    <p:extLst>
      <p:ext uri="{BB962C8B-B14F-4D97-AF65-F5344CB8AC3E}">
        <p14:creationId xmlns:p14="http://schemas.microsoft.com/office/powerpoint/2010/main" val="18000794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1027113" lvl="1" indent="0">
              <a:buNone/>
            </a:pPr>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Examples </a:t>
            </a:r>
            <a:endParaRPr lang="en-US" dirty="0"/>
          </a:p>
        </p:txBody>
      </p:sp>
      <p:sp>
        <p:nvSpPr>
          <p:cNvPr id="4" name="TextBox 3"/>
          <p:cNvSpPr txBox="1"/>
          <p:nvPr/>
        </p:nvSpPr>
        <p:spPr>
          <a:xfrm>
            <a:off x="838200" y="1981201"/>
            <a:ext cx="7467600" cy="4401205"/>
          </a:xfrm>
          <a:prstGeom prst="rect">
            <a:avLst/>
          </a:prstGeom>
          <a:solidFill>
            <a:srgbClr val="FF0000"/>
          </a:solidFill>
        </p:spPr>
        <p:txBody>
          <a:bodyPr wrap="square" rtlCol="0">
            <a:spAutoFit/>
          </a:bodyPr>
          <a:lstStyle/>
          <a:p>
            <a:pPr algn="ctr"/>
            <a:r>
              <a:rPr lang="en-US" sz="4000" dirty="0" smtClean="0"/>
              <a:t>Don’t sell your house alone.</a:t>
            </a:r>
          </a:p>
          <a:p>
            <a:pPr algn="ctr"/>
            <a:endParaRPr lang="en-US" sz="4000" dirty="0"/>
          </a:p>
          <a:p>
            <a:pPr algn="ctr"/>
            <a:r>
              <a:rPr lang="en-US" sz="4000" dirty="0" smtClean="0"/>
              <a:t>Call Chris Doe, REALTOR®</a:t>
            </a:r>
          </a:p>
          <a:p>
            <a:pPr algn="ctr"/>
            <a:endParaRPr lang="en-US" sz="4000" dirty="0"/>
          </a:p>
          <a:p>
            <a:pPr algn="ctr"/>
            <a:r>
              <a:rPr lang="en-US" sz="4000" dirty="0" smtClean="0"/>
              <a:t>512-123-4567</a:t>
            </a:r>
          </a:p>
          <a:p>
            <a:pPr algn="ctr"/>
            <a:endParaRPr lang="en-US" sz="4000" dirty="0"/>
          </a:p>
          <a:p>
            <a:pPr algn="ctr"/>
            <a:r>
              <a:rPr lang="en-US" sz="4000" dirty="0" smtClean="0"/>
              <a:t>Doe Realty</a:t>
            </a:r>
            <a:endParaRPr lang="en-US" sz="4000" dirty="0"/>
          </a:p>
        </p:txBody>
      </p:sp>
    </p:spTree>
    <p:extLst>
      <p:ext uri="{BB962C8B-B14F-4D97-AF65-F5344CB8AC3E}">
        <p14:creationId xmlns:p14="http://schemas.microsoft.com/office/powerpoint/2010/main" val="33642242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1027113" lvl="1" indent="0">
              <a:buNone/>
            </a:pPr>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Examples </a:t>
            </a:r>
            <a:endParaRPr lang="en-US" dirty="0"/>
          </a:p>
        </p:txBody>
      </p:sp>
      <p:sp>
        <p:nvSpPr>
          <p:cNvPr id="4" name="TextBox 3"/>
          <p:cNvSpPr txBox="1"/>
          <p:nvPr/>
        </p:nvSpPr>
        <p:spPr>
          <a:xfrm>
            <a:off x="838200" y="1981201"/>
            <a:ext cx="7467600" cy="4401205"/>
          </a:xfrm>
          <a:prstGeom prst="rect">
            <a:avLst/>
          </a:prstGeom>
          <a:solidFill>
            <a:srgbClr val="FF0000"/>
          </a:solidFill>
        </p:spPr>
        <p:txBody>
          <a:bodyPr wrap="square" rtlCol="0">
            <a:spAutoFit/>
          </a:bodyPr>
          <a:lstStyle/>
          <a:p>
            <a:pPr algn="ctr"/>
            <a:r>
              <a:rPr lang="en-US" sz="4000" dirty="0" smtClean="0"/>
              <a:t>Don’t sell your house alone.</a:t>
            </a:r>
          </a:p>
          <a:p>
            <a:pPr algn="ctr"/>
            <a:endParaRPr lang="en-US" sz="4000" dirty="0"/>
          </a:p>
          <a:p>
            <a:pPr algn="ctr"/>
            <a:r>
              <a:rPr lang="en-US" sz="4000" dirty="0" smtClean="0"/>
              <a:t>The Sunshine Company, REALTORS®</a:t>
            </a:r>
          </a:p>
          <a:p>
            <a:pPr algn="ctr"/>
            <a:endParaRPr lang="en-US" sz="4000" dirty="0"/>
          </a:p>
          <a:p>
            <a:pPr algn="ctr"/>
            <a:r>
              <a:rPr lang="en-US" sz="4000" dirty="0" smtClean="0"/>
              <a:t>512-123-4567</a:t>
            </a:r>
          </a:p>
          <a:p>
            <a:pPr algn="ctr"/>
            <a:endParaRPr lang="en-US" sz="4000" dirty="0"/>
          </a:p>
        </p:txBody>
      </p:sp>
    </p:spTree>
    <p:extLst>
      <p:ext uri="{BB962C8B-B14F-4D97-AF65-F5344CB8AC3E}">
        <p14:creationId xmlns:p14="http://schemas.microsoft.com/office/powerpoint/2010/main" val="30282907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1027113" lvl="1" indent="0">
              <a:buNone/>
            </a:pPr>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Examples </a:t>
            </a:r>
            <a:endParaRPr lang="en-US" dirty="0"/>
          </a:p>
        </p:txBody>
      </p:sp>
      <p:sp>
        <p:nvSpPr>
          <p:cNvPr id="4" name="TextBox 3"/>
          <p:cNvSpPr txBox="1"/>
          <p:nvPr/>
        </p:nvSpPr>
        <p:spPr>
          <a:xfrm>
            <a:off x="838200" y="1981200"/>
            <a:ext cx="7467600" cy="3785652"/>
          </a:xfrm>
          <a:prstGeom prst="rect">
            <a:avLst/>
          </a:prstGeom>
          <a:solidFill>
            <a:srgbClr val="FF0000"/>
          </a:solidFill>
        </p:spPr>
        <p:txBody>
          <a:bodyPr wrap="square" rtlCol="0">
            <a:spAutoFit/>
          </a:bodyPr>
          <a:lstStyle/>
          <a:p>
            <a:pPr algn="ctr"/>
            <a:r>
              <a:rPr lang="en-US" sz="4000" dirty="0" smtClean="0"/>
              <a:t>Don’t sell your house alone.</a:t>
            </a:r>
          </a:p>
          <a:p>
            <a:pPr algn="ctr"/>
            <a:endParaRPr lang="en-US" sz="4000" dirty="0"/>
          </a:p>
          <a:p>
            <a:pPr algn="ctr"/>
            <a:r>
              <a:rPr lang="en-US" sz="4000" dirty="0" smtClean="0"/>
              <a:t>The Sunshine Real Estate Group, REALTORS®</a:t>
            </a:r>
            <a:endParaRPr lang="en-US" sz="4000" dirty="0"/>
          </a:p>
          <a:p>
            <a:pPr algn="ctr"/>
            <a:r>
              <a:rPr lang="en-US" sz="4000" dirty="0" smtClean="0"/>
              <a:t>512-123-4567</a:t>
            </a:r>
            <a:endParaRPr lang="en-US" sz="4000" dirty="0"/>
          </a:p>
          <a:p>
            <a:pPr algn="ctr"/>
            <a:r>
              <a:rPr lang="en-US" sz="4000" dirty="0" smtClean="0"/>
              <a:t>ABC Realty</a:t>
            </a:r>
            <a:endParaRPr lang="en-US" sz="4000" dirty="0"/>
          </a:p>
        </p:txBody>
      </p:sp>
    </p:spTree>
    <p:extLst>
      <p:ext uri="{BB962C8B-B14F-4D97-AF65-F5344CB8AC3E}">
        <p14:creationId xmlns:p14="http://schemas.microsoft.com/office/powerpoint/2010/main" val="21631118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1027113" lvl="1" indent="0">
              <a:buNone/>
            </a:pPr>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Examples </a:t>
            </a:r>
            <a:endParaRPr lang="en-US" dirty="0"/>
          </a:p>
        </p:txBody>
      </p:sp>
      <p:sp>
        <p:nvSpPr>
          <p:cNvPr id="4" name="TextBox 3"/>
          <p:cNvSpPr txBox="1"/>
          <p:nvPr/>
        </p:nvSpPr>
        <p:spPr>
          <a:xfrm>
            <a:off x="838200" y="1981201"/>
            <a:ext cx="7467600" cy="3662541"/>
          </a:xfrm>
          <a:prstGeom prst="rect">
            <a:avLst/>
          </a:prstGeom>
          <a:solidFill>
            <a:srgbClr val="FF0000"/>
          </a:solidFill>
        </p:spPr>
        <p:txBody>
          <a:bodyPr wrap="square" rtlCol="0">
            <a:spAutoFit/>
          </a:bodyPr>
          <a:lstStyle/>
          <a:p>
            <a:pPr algn="ctr"/>
            <a:r>
              <a:rPr lang="en-US" sz="4000" dirty="0" smtClean="0"/>
              <a:t>Don’t sell your house alone.</a:t>
            </a:r>
          </a:p>
          <a:p>
            <a:pPr algn="ctr"/>
            <a:endParaRPr lang="en-US" sz="4000" dirty="0"/>
          </a:p>
          <a:p>
            <a:pPr algn="ctr"/>
            <a:r>
              <a:rPr lang="en-US" sz="4000" dirty="0" smtClean="0"/>
              <a:t>David Jones, REALTOR®</a:t>
            </a:r>
            <a:endParaRPr lang="en-US" sz="4000" dirty="0"/>
          </a:p>
          <a:p>
            <a:pPr algn="ctr"/>
            <a:r>
              <a:rPr lang="en-US" sz="4000" dirty="0" smtClean="0"/>
              <a:t>512-123-4567</a:t>
            </a:r>
            <a:endParaRPr lang="en-US" sz="4000" dirty="0"/>
          </a:p>
          <a:p>
            <a:pPr algn="ctr"/>
            <a:r>
              <a:rPr lang="en-US" sz="4000" dirty="0" smtClean="0"/>
              <a:t>ABC Realty</a:t>
            </a:r>
          </a:p>
          <a:p>
            <a:pPr algn="ctr"/>
            <a:r>
              <a:rPr lang="en-US" sz="3200" dirty="0" smtClean="0">
                <a:hlinkClick r:id="rId3"/>
              </a:rPr>
              <a:t>davidjones_CEO@abcrealty.com</a:t>
            </a:r>
            <a:endParaRPr lang="en-US" sz="3200" dirty="0" smtClean="0"/>
          </a:p>
        </p:txBody>
      </p:sp>
    </p:spTree>
    <p:extLst>
      <p:ext uri="{BB962C8B-B14F-4D97-AF65-F5344CB8AC3E}">
        <p14:creationId xmlns:p14="http://schemas.microsoft.com/office/powerpoint/2010/main" val="3856935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71450" indent="-171450">
              <a:buFont typeface="Arial" panose="020B0604020202020204" pitchFamily="34" charset="0"/>
              <a:buChar char="•"/>
            </a:pPr>
            <a:r>
              <a:rPr lang="en-US" sz="3600" dirty="0" smtClean="0"/>
              <a:t>Can you include an assumed business name instead of the broker’s name? </a:t>
            </a:r>
          </a:p>
          <a:p>
            <a:pPr marL="171450" indent="-171450">
              <a:buFont typeface="Arial" panose="020B0604020202020204" pitchFamily="34" charset="0"/>
              <a:buChar char="•"/>
            </a:pPr>
            <a:endParaRPr lang="en-US" sz="3600" dirty="0"/>
          </a:p>
          <a:p>
            <a:pPr marL="1085850" lvl="2" indent="-171450">
              <a:buFont typeface="Arial" panose="020B0604020202020204" pitchFamily="34" charset="0"/>
              <a:buChar char="•"/>
            </a:pPr>
            <a:r>
              <a:rPr lang="en-US" sz="3600" dirty="0" smtClean="0"/>
              <a:t>Yes.  Before a broker, associated broker, or sales agent starts using an assumed business name in an advertisement: </a:t>
            </a:r>
          </a:p>
          <a:p>
            <a:pPr marL="1085850" lvl="2" indent="-171450">
              <a:buFont typeface="Arial" panose="020B0604020202020204" pitchFamily="34" charset="0"/>
              <a:buChar char="•"/>
            </a:pPr>
            <a:endParaRPr lang="en-US" sz="3600" dirty="0" smtClean="0"/>
          </a:p>
          <a:p>
            <a:pPr marL="1360170" lvl="3" indent="-171450">
              <a:buFont typeface="Arial" panose="020B0604020202020204" pitchFamily="34" charset="0"/>
              <a:buChar char="•"/>
            </a:pPr>
            <a:r>
              <a:rPr lang="en-US" sz="3400" dirty="0" smtClean="0"/>
              <a:t>The broker must register the name with TREC; and </a:t>
            </a:r>
          </a:p>
          <a:p>
            <a:pPr marL="1360170" lvl="3" indent="-171450">
              <a:buFont typeface="Arial" panose="020B0604020202020204" pitchFamily="34" charset="0"/>
              <a:buChar char="•"/>
            </a:pPr>
            <a:r>
              <a:rPr lang="en-US" sz="3400" dirty="0" smtClean="0"/>
              <a:t>The broker must provide written evidence of legal authority to use such name.</a:t>
            </a:r>
          </a:p>
          <a:p>
            <a:pPr marL="1360170" lvl="3" indent="-171450">
              <a:buFont typeface="Arial" panose="020B0604020202020204" pitchFamily="34" charset="0"/>
              <a:buChar char="•"/>
            </a:pPr>
            <a:endParaRPr lang="en-US" sz="3400" dirty="0" smtClean="0"/>
          </a:p>
          <a:p>
            <a:pPr marL="1085850" lvl="2" indent="-171450">
              <a:buFont typeface="Arial" panose="020B0604020202020204" pitchFamily="34" charset="0"/>
              <a:buChar char="•"/>
            </a:pPr>
            <a:r>
              <a:rPr lang="en-US" sz="3600" dirty="0" smtClean="0"/>
              <a:t>In addition, the ad cannot be deceptive, misleading, or imply that a sales agent is responsible for the operation of the brokerage.</a:t>
            </a:r>
            <a:endParaRPr lang="en-US" sz="3600" dirty="0"/>
          </a:p>
          <a:p>
            <a:endParaRPr lang="en-US" dirty="0"/>
          </a:p>
        </p:txBody>
      </p:sp>
      <p:sp>
        <p:nvSpPr>
          <p:cNvPr id="3" name="Title 2"/>
          <p:cNvSpPr>
            <a:spLocks noGrp="1"/>
          </p:cNvSpPr>
          <p:nvPr>
            <p:ph type="title"/>
          </p:nvPr>
        </p:nvSpPr>
        <p:spPr/>
        <p:txBody>
          <a:bodyPr/>
          <a:lstStyle/>
          <a:p>
            <a:r>
              <a:rPr lang="en-US" dirty="0" smtClean="0"/>
              <a:t>Questions </a:t>
            </a:r>
            <a:endParaRPr lang="en-US" dirty="0"/>
          </a:p>
        </p:txBody>
      </p:sp>
    </p:spTree>
    <p:extLst>
      <p:ext uri="{BB962C8B-B14F-4D97-AF65-F5344CB8AC3E}">
        <p14:creationId xmlns:p14="http://schemas.microsoft.com/office/powerpoint/2010/main" val="184314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randombar(horizontal)">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randombar(horizontal)">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randombar(horizontal)">
                                      <p:cBhvr>
                                        <p:cTn id="2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71450" indent="-171450">
              <a:buFont typeface="Arial" panose="020B0604020202020204" pitchFamily="34" charset="0"/>
              <a:buChar char="•"/>
            </a:pPr>
            <a:r>
              <a:rPr lang="en-US" sz="3600" dirty="0" smtClean="0"/>
              <a:t>Can you include a </a:t>
            </a:r>
            <a:r>
              <a:rPr lang="en-US" sz="3600" dirty="0"/>
              <a:t>team </a:t>
            </a:r>
            <a:r>
              <a:rPr lang="en-US" sz="3600" dirty="0" smtClean="0"/>
              <a:t>name in an ad? </a:t>
            </a:r>
          </a:p>
          <a:p>
            <a:pPr marL="171450" indent="-171450">
              <a:buFont typeface="Arial" panose="020B0604020202020204" pitchFamily="34" charset="0"/>
              <a:buChar char="•"/>
            </a:pPr>
            <a:endParaRPr lang="en-US" sz="3600" dirty="0" smtClean="0"/>
          </a:p>
          <a:p>
            <a:pPr marL="739775" lvl="1" indent="-282575">
              <a:buFont typeface="Arial" panose="020B0604020202020204" pitchFamily="34" charset="0"/>
              <a:buChar char="•"/>
            </a:pPr>
            <a:r>
              <a:rPr lang="en-US" sz="3400" dirty="0" smtClean="0"/>
              <a:t>Yes.  However, the team name: </a:t>
            </a:r>
          </a:p>
          <a:p>
            <a:pPr marL="445770" lvl="1" indent="-171450">
              <a:buFont typeface="Arial" panose="020B0604020202020204" pitchFamily="34" charset="0"/>
              <a:buChar char="•"/>
            </a:pPr>
            <a:endParaRPr lang="en-US" sz="3100" dirty="0" smtClean="0"/>
          </a:p>
          <a:p>
            <a:pPr marL="1195388" lvl="2" indent="-163513">
              <a:buFont typeface="Arial" panose="020B0604020202020204" pitchFamily="34" charset="0"/>
              <a:buChar char="•"/>
            </a:pPr>
            <a:r>
              <a:rPr lang="en-US" sz="3100" dirty="0" smtClean="0"/>
              <a:t>May not include any terms that could mislead the public to believe the team is offering services independent from the broker;</a:t>
            </a:r>
          </a:p>
          <a:p>
            <a:pPr marL="1195388" lvl="2" indent="-163513">
              <a:buFont typeface="Arial" panose="020B0604020202020204" pitchFamily="34" charset="0"/>
              <a:buChar char="•"/>
            </a:pPr>
            <a:endParaRPr lang="en-US" sz="3100" dirty="0" smtClean="0"/>
          </a:p>
          <a:p>
            <a:pPr marL="1195388" lvl="2" indent="-163513">
              <a:buFont typeface="Arial" panose="020B0604020202020204" pitchFamily="34" charset="0"/>
              <a:buChar char="•"/>
            </a:pPr>
            <a:r>
              <a:rPr lang="en-US" sz="3100" dirty="0" smtClean="0"/>
              <a:t>Must end with “team” or “group”;</a:t>
            </a:r>
          </a:p>
          <a:p>
            <a:pPr marL="1195388" lvl="2" indent="-163513">
              <a:buFont typeface="Arial" panose="020B0604020202020204" pitchFamily="34" charset="0"/>
              <a:buChar char="•"/>
            </a:pPr>
            <a:endParaRPr lang="en-US" sz="3100" dirty="0" smtClean="0"/>
          </a:p>
          <a:p>
            <a:pPr marL="1195388" lvl="2" indent="-163513">
              <a:buFont typeface="Arial" panose="020B0604020202020204" pitchFamily="34" charset="0"/>
              <a:buChar char="•"/>
            </a:pPr>
            <a:r>
              <a:rPr lang="en-US" sz="3100" dirty="0" smtClean="0"/>
              <a:t>Must be registered with TREC by the broker.</a:t>
            </a:r>
          </a:p>
          <a:p>
            <a:pPr marL="720090" lvl="2" indent="-171450">
              <a:buFont typeface="Arial" panose="020B0604020202020204" pitchFamily="34" charset="0"/>
              <a:buChar char="•"/>
            </a:pPr>
            <a:endParaRPr lang="en-US" sz="3100" dirty="0"/>
          </a:p>
          <a:p>
            <a:pPr marL="1254125" lvl="2" indent="-222250">
              <a:buFont typeface="Arial" panose="020B0604020202020204" pitchFamily="34" charset="0"/>
              <a:buChar char="•"/>
            </a:pPr>
            <a:r>
              <a:rPr lang="en-US" sz="3100" dirty="0" smtClean="0"/>
              <a:t>Keep in mind that the ad must still contain the name of the broker.  You cannot use the team name instead of the broker’s name.</a:t>
            </a:r>
          </a:p>
          <a:p>
            <a:pPr marL="171450" indent="-171450">
              <a:buFont typeface="Arial" panose="020B0604020202020204" pitchFamily="34" charset="0"/>
              <a:buChar char="•"/>
            </a:pPr>
            <a:endParaRPr lang="en-US" sz="3600" dirty="0"/>
          </a:p>
          <a:p>
            <a:pPr marL="1085850" lvl="2" indent="-171450">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smtClean="0"/>
              <a:t>Questions </a:t>
            </a:r>
            <a:endParaRPr lang="en-US" dirty="0"/>
          </a:p>
        </p:txBody>
      </p:sp>
    </p:spTree>
    <p:extLst>
      <p:ext uri="{BB962C8B-B14F-4D97-AF65-F5344CB8AC3E}">
        <p14:creationId xmlns:p14="http://schemas.microsoft.com/office/powerpoint/2010/main" val="947662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71450" indent="-171450">
              <a:buFont typeface="Arial" panose="020B0604020202020204" pitchFamily="34" charset="0"/>
              <a:buChar char="•"/>
            </a:pPr>
            <a:r>
              <a:rPr lang="en-US" sz="3600" dirty="0"/>
              <a:t>If the sales agent is the owner, president, or CEO of the brokerage and uses that title in advertising, is that permissible under the TREC Advertising Rules</a:t>
            </a:r>
            <a:r>
              <a:rPr lang="en-US" sz="3600" dirty="0" smtClean="0"/>
              <a:t>?</a:t>
            </a:r>
          </a:p>
          <a:p>
            <a:pPr marL="171450" indent="-171450">
              <a:buFont typeface="Arial" panose="020B0604020202020204" pitchFamily="34" charset="0"/>
              <a:buChar char="•"/>
            </a:pPr>
            <a:endParaRPr lang="en-US" sz="3600" dirty="0" smtClean="0"/>
          </a:p>
          <a:p>
            <a:pPr marL="739775" lvl="1" indent="-282575">
              <a:buFont typeface="Arial" panose="020B0604020202020204" pitchFamily="34" charset="0"/>
              <a:buChar char="•"/>
            </a:pPr>
            <a:r>
              <a:rPr lang="en-US" sz="3100" dirty="0"/>
              <a:t>No.  Even though the sales agent may hold that title, using that title implies the sales agent is responsible for the operations of the </a:t>
            </a:r>
            <a:r>
              <a:rPr lang="en-US" sz="3100" dirty="0" smtClean="0"/>
              <a:t>brokerage.</a:t>
            </a:r>
          </a:p>
          <a:p>
            <a:pPr marL="739775" lvl="1" indent="-282575">
              <a:buFont typeface="Arial" panose="020B0604020202020204" pitchFamily="34" charset="0"/>
              <a:buChar char="•"/>
            </a:pPr>
            <a:endParaRPr lang="en-US" sz="3100" dirty="0"/>
          </a:p>
          <a:p>
            <a:pPr marL="739775" lvl="1" indent="-282575">
              <a:buFont typeface="Arial" panose="020B0604020202020204" pitchFamily="34" charset="0"/>
              <a:buChar char="•"/>
            </a:pPr>
            <a:r>
              <a:rPr lang="en-US" sz="3100" dirty="0" smtClean="0"/>
              <a:t>Remember </a:t>
            </a:r>
            <a:r>
              <a:rPr lang="en-US" sz="3100" dirty="0"/>
              <a:t>this extends to email or website addresses.</a:t>
            </a:r>
          </a:p>
          <a:p>
            <a:pPr marL="1085850" lvl="2" indent="-171450">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smtClean="0"/>
              <a:t>Questions </a:t>
            </a:r>
            <a:endParaRPr lang="en-US" dirty="0"/>
          </a:p>
        </p:txBody>
      </p:sp>
    </p:spTree>
    <p:extLst>
      <p:ext uri="{BB962C8B-B14F-4D97-AF65-F5344CB8AC3E}">
        <p14:creationId xmlns:p14="http://schemas.microsoft.com/office/powerpoint/2010/main" val="3566969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TREC is prohibited from requiring in an advertisement an identifier, similar designation/term, a reference to TREC or the person’s license number.</a:t>
            </a:r>
          </a:p>
          <a:p>
            <a:pPr marL="45720" indent="0">
              <a:buNone/>
            </a:pPr>
            <a:endParaRPr lang="en-US" sz="3200" dirty="0" smtClean="0"/>
          </a:p>
          <a:p>
            <a:pPr marL="45720" indent="0">
              <a:buNone/>
            </a:pPr>
            <a:r>
              <a:rPr lang="en-US" sz="3200" dirty="0" smtClean="0"/>
              <a:t>Effective Sept. 1, 2017</a:t>
            </a:r>
            <a:endParaRPr lang="en-US" sz="3200" dirty="0"/>
          </a:p>
        </p:txBody>
      </p:sp>
      <p:sp>
        <p:nvSpPr>
          <p:cNvPr id="3" name="Title 2"/>
          <p:cNvSpPr>
            <a:spLocks noGrp="1"/>
          </p:cNvSpPr>
          <p:nvPr>
            <p:ph type="title"/>
          </p:nvPr>
        </p:nvSpPr>
        <p:spPr/>
        <p:txBody>
          <a:bodyPr/>
          <a:lstStyle/>
          <a:p>
            <a:r>
              <a:rPr lang="en-US" dirty="0" smtClean="0"/>
              <a:t>Real Estate license act</a:t>
            </a:r>
            <a:endParaRPr lang="en-US" dirty="0"/>
          </a:p>
        </p:txBody>
      </p:sp>
    </p:spTree>
    <p:extLst>
      <p:ext uri="{BB962C8B-B14F-4D97-AF65-F5344CB8AC3E}">
        <p14:creationId xmlns:p14="http://schemas.microsoft.com/office/powerpoint/2010/main" val="29102872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71450" indent="-171450">
              <a:buFont typeface="Arial" panose="020B0604020202020204" pitchFamily="34" charset="0"/>
              <a:buChar char="•"/>
            </a:pPr>
            <a:r>
              <a:rPr lang="en-US" sz="3600" dirty="0"/>
              <a:t>Can I use the nickname "Scooter" Doe in my advertising even though I am licensed with TREC as Jonathan Doe?  Can I use my middle name or maiden name instead of the name shown on my license? </a:t>
            </a:r>
            <a:endParaRPr lang="en-US" sz="3600" dirty="0" smtClean="0"/>
          </a:p>
          <a:p>
            <a:pPr marL="171450" indent="-171450">
              <a:buFont typeface="Arial" panose="020B0604020202020204" pitchFamily="34" charset="0"/>
              <a:buChar char="•"/>
            </a:pPr>
            <a:endParaRPr lang="en-US" sz="3600" dirty="0" smtClean="0"/>
          </a:p>
          <a:p>
            <a:pPr marL="739775" lvl="1" indent="-282575">
              <a:buFont typeface="Arial" panose="020B0604020202020204" pitchFamily="34" charset="0"/>
              <a:buChar char="•"/>
            </a:pPr>
            <a:r>
              <a:rPr lang="en-US" sz="3100" dirty="0"/>
              <a:t>Yes. Before a license holder starts using such names (alternate names), the license holder must register the name with TREC.  </a:t>
            </a:r>
            <a:endParaRPr lang="en-US" sz="3100" dirty="0" smtClean="0"/>
          </a:p>
          <a:p>
            <a:pPr marL="739775" lvl="1" indent="-282575">
              <a:buFont typeface="Arial" panose="020B0604020202020204" pitchFamily="34" charset="0"/>
              <a:buChar char="•"/>
            </a:pPr>
            <a:endParaRPr lang="en-US" sz="3100" dirty="0" smtClean="0"/>
          </a:p>
          <a:p>
            <a:pPr marL="739775" lvl="1" indent="-282575">
              <a:buFont typeface="Arial" panose="020B0604020202020204" pitchFamily="34" charset="0"/>
              <a:buChar char="•"/>
            </a:pPr>
            <a:r>
              <a:rPr lang="en-US" sz="3100" dirty="0" smtClean="0"/>
              <a:t>TREC </a:t>
            </a:r>
            <a:r>
              <a:rPr lang="en-US" sz="3100" dirty="0"/>
              <a:t>may request supporting documentation evidencing the legal authority to use the alternate name if the last name submitted is different from the last name shown on the TREC license. </a:t>
            </a:r>
            <a:endParaRPr lang="en-US" dirty="0"/>
          </a:p>
        </p:txBody>
      </p:sp>
      <p:sp>
        <p:nvSpPr>
          <p:cNvPr id="3" name="Title 2"/>
          <p:cNvSpPr>
            <a:spLocks noGrp="1"/>
          </p:cNvSpPr>
          <p:nvPr>
            <p:ph type="title"/>
          </p:nvPr>
        </p:nvSpPr>
        <p:spPr/>
        <p:txBody>
          <a:bodyPr/>
          <a:lstStyle/>
          <a:p>
            <a:r>
              <a:rPr lang="en-US" dirty="0" smtClean="0"/>
              <a:t>Questions </a:t>
            </a:r>
            <a:endParaRPr lang="en-US" dirty="0"/>
          </a:p>
        </p:txBody>
      </p:sp>
    </p:spTree>
    <p:extLst>
      <p:ext uri="{BB962C8B-B14F-4D97-AF65-F5344CB8AC3E}">
        <p14:creationId xmlns:p14="http://schemas.microsoft.com/office/powerpoint/2010/main" val="38000522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71450" indent="-171450">
              <a:buFont typeface="Arial" panose="020B0604020202020204" pitchFamily="34" charset="0"/>
              <a:buChar char="•"/>
            </a:pPr>
            <a:r>
              <a:rPr lang="en-US" sz="3600" dirty="0" smtClean="0"/>
              <a:t>TREC FAQ: I </a:t>
            </a:r>
            <a:r>
              <a:rPr lang="en-US" sz="3600" dirty="0"/>
              <a:t>am a sales agent. Can TREC review my advertising and advise me whether my advertising complies with TREC Rules</a:t>
            </a:r>
            <a:r>
              <a:rPr lang="en-US" sz="3600" dirty="0" smtClean="0"/>
              <a:t>?</a:t>
            </a:r>
          </a:p>
          <a:p>
            <a:pPr marL="171450" indent="-171450">
              <a:buFont typeface="Arial" panose="020B0604020202020204" pitchFamily="34" charset="0"/>
              <a:buChar char="•"/>
            </a:pPr>
            <a:endParaRPr lang="en-US" sz="3600" dirty="0" smtClean="0"/>
          </a:p>
          <a:p>
            <a:pPr marL="739775" lvl="1" indent="-282575">
              <a:buFont typeface="Arial" panose="020B0604020202020204" pitchFamily="34" charset="0"/>
              <a:buChar char="•"/>
            </a:pPr>
            <a:r>
              <a:rPr lang="en-US" sz="3100" dirty="0"/>
              <a:t>No. TREC does not review a sales agent’s advertising. TREC will only discuss advertising questions with a broker directly. Your sponsoring broker should review your advertising because your sponsoring broker is responsible for ensuring that your advertising complies with TREC’s advertising rules, and both you and your sponsoring broker can be disciplined if your advertising violates TREC rules. [See §§535.2(g), 535.154, and 535.155 (effective May 15, 2018); TRELA 1101.652(b)(23)]. Your broker must maintain, on a current basis, written policies and procedures to ensure that each sponsored sales agent complies with the Commission’s advertising rules. [See §535.2(i)(6)].</a:t>
            </a:r>
            <a:endParaRPr lang="en-US" dirty="0"/>
          </a:p>
        </p:txBody>
      </p:sp>
      <p:sp>
        <p:nvSpPr>
          <p:cNvPr id="3" name="Title 2"/>
          <p:cNvSpPr>
            <a:spLocks noGrp="1"/>
          </p:cNvSpPr>
          <p:nvPr>
            <p:ph type="title"/>
          </p:nvPr>
        </p:nvSpPr>
        <p:spPr/>
        <p:txBody>
          <a:bodyPr/>
          <a:lstStyle/>
          <a:p>
            <a:r>
              <a:rPr lang="en-US" dirty="0" smtClean="0"/>
              <a:t>Questions </a:t>
            </a:r>
            <a:endParaRPr lang="en-US" dirty="0"/>
          </a:p>
        </p:txBody>
      </p:sp>
    </p:spTree>
    <p:extLst>
      <p:ext uri="{BB962C8B-B14F-4D97-AF65-F5344CB8AC3E}">
        <p14:creationId xmlns:p14="http://schemas.microsoft.com/office/powerpoint/2010/main" val="16422034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92500" lnSpcReduction="10000"/>
          </a:bodyPr>
          <a:lstStyle/>
          <a:p>
            <a:pPr marL="640080" indent="-398463"/>
            <a:r>
              <a:rPr lang="en-US" sz="3400" dirty="0" smtClean="0"/>
              <a:t>New Rules go into effect May 15</a:t>
            </a:r>
            <a:r>
              <a:rPr lang="en-US" sz="3400" baseline="30000" dirty="0" smtClean="0"/>
              <a:t>th</a:t>
            </a:r>
          </a:p>
          <a:p>
            <a:pPr marL="640080" indent="-398463"/>
            <a:endParaRPr lang="en-US" sz="3400" dirty="0" smtClean="0"/>
          </a:p>
          <a:p>
            <a:pPr marL="640080" indent="-398463"/>
            <a:r>
              <a:rPr lang="en-US" sz="3400" dirty="0" smtClean="0"/>
              <a:t>There are forms to register alternate names, assumed business names, and team names. </a:t>
            </a:r>
          </a:p>
          <a:p>
            <a:pPr marL="640080" indent="-398463"/>
            <a:endParaRPr lang="en-US" sz="3400" dirty="0" smtClean="0"/>
          </a:p>
          <a:p>
            <a:pPr marL="640080" indent="-398463"/>
            <a:r>
              <a:rPr lang="en-US" sz="3400" dirty="0" smtClean="0"/>
              <a:t>TREC will soon have an online tool for brokers to register assumed business names and team names.</a:t>
            </a:r>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Things to know…</a:t>
            </a:r>
            <a:endParaRPr lang="en-US" dirty="0"/>
          </a:p>
        </p:txBody>
      </p:sp>
    </p:spTree>
    <p:extLst>
      <p:ext uri="{BB962C8B-B14F-4D97-AF65-F5344CB8AC3E}">
        <p14:creationId xmlns:p14="http://schemas.microsoft.com/office/powerpoint/2010/main" val="39920697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62500" lnSpcReduction="20000"/>
          </a:bodyPr>
          <a:lstStyle/>
          <a:p>
            <a:r>
              <a:rPr lang="en-US" sz="4400" dirty="0" smtClean="0"/>
              <a:t>Only </a:t>
            </a:r>
            <a:r>
              <a:rPr lang="en-US" sz="4400" dirty="0"/>
              <a:t>members of the REALTOR® association may use the term </a:t>
            </a:r>
            <a:r>
              <a:rPr lang="en-US" sz="4400" i="1" dirty="0"/>
              <a:t>REALTOR®</a:t>
            </a:r>
            <a:r>
              <a:rPr lang="en-US" sz="4400" dirty="0"/>
              <a:t> and only in connection with their personal name and firm name. Here are rules to keep in mind</a:t>
            </a:r>
            <a:r>
              <a:rPr lang="en-US" sz="4400" dirty="0" smtClean="0"/>
              <a:t>.</a:t>
            </a:r>
          </a:p>
          <a:p>
            <a:endParaRPr lang="en-US" sz="4900" dirty="0"/>
          </a:p>
          <a:p>
            <a:pPr marL="1025525" lvl="1" indent="-660400">
              <a:buFont typeface="+mj-lt"/>
              <a:buAutoNum type="arabicParenR"/>
            </a:pPr>
            <a:r>
              <a:rPr lang="en-US" sz="3700" b="1" dirty="0"/>
              <a:t>Do use capital letters and include the registration symbol “®”. </a:t>
            </a:r>
            <a:endParaRPr lang="en-US" sz="3700" b="1" dirty="0" smtClean="0"/>
          </a:p>
          <a:p>
            <a:pPr marL="1025525" lvl="1" indent="-660400">
              <a:buFont typeface="+mj-lt"/>
              <a:buAutoNum type="arabicParenR"/>
            </a:pPr>
            <a:endParaRPr lang="en-US" sz="3700" b="1" dirty="0" smtClean="0"/>
          </a:p>
          <a:p>
            <a:pPr marL="1025525" lvl="1" indent="-660400">
              <a:buFont typeface="+mj-lt"/>
              <a:buAutoNum type="arabicParenR"/>
            </a:pPr>
            <a:r>
              <a:rPr lang="en-US" sz="3700" b="1" dirty="0" smtClean="0"/>
              <a:t>Do </a:t>
            </a:r>
            <a:r>
              <a:rPr lang="en-US" sz="3700" b="1" dirty="0"/>
              <a:t>not use the term </a:t>
            </a:r>
            <a:r>
              <a:rPr lang="en-US" sz="3700" b="1" i="1" dirty="0"/>
              <a:t>REALTOR®</a:t>
            </a:r>
            <a:r>
              <a:rPr lang="en-US" sz="3700" b="1" dirty="0"/>
              <a:t> as part of your firm name</a:t>
            </a:r>
            <a:r>
              <a:rPr lang="en-US" sz="3700" dirty="0"/>
              <a:t>. </a:t>
            </a:r>
            <a:endParaRPr lang="en-US" sz="3700" dirty="0" smtClean="0"/>
          </a:p>
          <a:p>
            <a:pPr marL="1025525" lvl="1" indent="-660400">
              <a:buFont typeface="+mj-lt"/>
              <a:buAutoNum type="arabicParenR"/>
            </a:pPr>
            <a:endParaRPr lang="en-US" sz="3700" dirty="0" smtClean="0"/>
          </a:p>
          <a:p>
            <a:pPr marL="1025525" lvl="1" indent="-660400">
              <a:buFont typeface="+mj-lt"/>
              <a:buAutoNum type="arabicParenR"/>
            </a:pPr>
            <a:r>
              <a:rPr lang="en-US" sz="3700" b="1" dirty="0" smtClean="0"/>
              <a:t>Do not use the term </a:t>
            </a:r>
            <a:r>
              <a:rPr lang="en-US" sz="3700" b="1" i="1" dirty="0" smtClean="0"/>
              <a:t>REALTOR®</a:t>
            </a:r>
            <a:r>
              <a:rPr lang="en-US" sz="3700" b="1" dirty="0" smtClean="0"/>
              <a:t> in connection with your team name.</a:t>
            </a:r>
            <a:endParaRPr lang="en-US" sz="3700" dirty="0"/>
          </a:p>
        </p:txBody>
      </p:sp>
      <p:sp>
        <p:nvSpPr>
          <p:cNvPr id="3" name="Title 2"/>
          <p:cNvSpPr>
            <a:spLocks noGrp="1"/>
          </p:cNvSpPr>
          <p:nvPr>
            <p:ph type="title"/>
          </p:nvPr>
        </p:nvSpPr>
        <p:spPr/>
        <p:txBody>
          <a:bodyPr/>
          <a:lstStyle/>
          <a:p>
            <a:r>
              <a:rPr lang="en-US" dirty="0" smtClean="0"/>
              <a:t>REALTOR® Trademark Rules: </a:t>
            </a:r>
            <a:br>
              <a:rPr lang="en-US" dirty="0" smtClean="0"/>
            </a:br>
            <a:r>
              <a:rPr lang="en-US" b="1" dirty="0" smtClean="0"/>
              <a:t>6 </a:t>
            </a:r>
            <a:r>
              <a:rPr lang="en-US" b="1" dirty="0"/>
              <a:t>dos and don’ts</a:t>
            </a:r>
            <a:endParaRPr lang="en-US" dirty="0"/>
          </a:p>
        </p:txBody>
      </p:sp>
    </p:spTree>
    <p:extLst>
      <p:ext uri="{BB962C8B-B14F-4D97-AF65-F5344CB8AC3E}">
        <p14:creationId xmlns:p14="http://schemas.microsoft.com/office/powerpoint/2010/main" val="12173969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fontScale="85000" lnSpcReduction="20000"/>
          </a:bodyPr>
          <a:lstStyle/>
          <a:p>
            <a:r>
              <a:rPr lang="en-US" sz="4900" dirty="0" smtClean="0"/>
              <a:t>Here </a:t>
            </a:r>
            <a:r>
              <a:rPr lang="en-US" sz="4900" dirty="0"/>
              <a:t>are rules to keep in mind.</a:t>
            </a:r>
          </a:p>
          <a:p>
            <a:pPr marL="969963" lvl="1" indent="-512763">
              <a:buFont typeface="+mj-lt"/>
              <a:buAutoNum type="arabicParenR" startAt="4"/>
            </a:pPr>
            <a:r>
              <a:rPr lang="en-US" sz="3700" b="1" dirty="0" smtClean="0"/>
              <a:t>Do </a:t>
            </a:r>
            <a:r>
              <a:rPr lang="en-US" sz="3700" b="1" dirty="0"/>
              <a:t>use </a:t>
            </a:r>
            <a:r>
              <a:rPr lang="en-US" sz="3700" b="1" i="1" dirty="0"/>
              <a:t>REALTOR®</a:t>
            </a:r>
            <a:r>
              <a:rPr lang="en-US" sz="3700" b="1" dirty="0"/>
              <a:t> as part of a website’s domain name but only in connection with your personal name or firm name.</a:t>
            </a:r>
            <a:r>
              <a:rPr lang="en-US" sz="3700" dirty="0"/>
              <a:t> </a:t>
            </a:r>
          </a:p>
          <a:p>
            <a:pPr marL="969963" lvl="1" indent="-512763">
              <a:buFont typeface="+mj-lt"/>
              <a:buAutoNum type="arabicParenR" startAt="4"/>
            </a:pPr>
            <a:r>
              <a:rPr lang="en-US" sz="3700" b="1" dirty="0" smtClean="0"/>
              <a:t>Do </a:t>
            </a:r>
            <a:r>
              <a:rPr lang="en-US" sz="3700" b="1" dirty="0"/>
              <a:t>not use descriptive words or phrases to modify the term </a:t>
            </a:r>
            <a:r>
              <a:rPr lang="en-US" sz="3700" b="1" i="1" dirty="0"/>
              <a:t>REALTOR®</a:t>
            </a:r>
            <a:r>
              <a:rPr lang="en-US" sz="3700" b="1" dirty="0"/>
              <a:t>.</a:t>
            </a:r>
            <a:r>
              <a:rPr lang="en-US" sz="3700" dirty="0"/>
              <a:t> </a:t>
            </a:r>
            <a:endParaRPr lang="en-US" sz="3700" dirty="0" smtClean="0"/>
          </a:p>
          <a:p>
            <a:pPr marL="969963" lvl="1" indent="-512763">
              <a:buFont typeface="+mj-lt"/>
              <a:buAutoNum type="arabicParenR" startAt="4"/>
            </a:pPr>
            <a:r>
              <a:rPr lang="en-US" sz="3700" b="1" dirty="0" smtClean="0"/>
              <a:t>Do </a:t>
            </a:r>
            <a:r>
              <a:rPr lang="en-US" sz="3700" b="1" dirty="0"/>
              <a:t>not hyphenate, reconstruct, expand, combine, abbreviate, or divide the term </a:t>
            </a:r>
            <a:r>
              <a:rPr lang="en-US" sz="3700" b="1" i="1" dirty="0"/>
              <a:t>REALTOR</a:t>
            </a:r>
            <a:r>
              <a:rPr lang="en-US" sz="3700" b="1" i="1" dirty="0" smtClean="0"/>
              <a:t>®</a:t>
            </a:r>
            <a:r>
              <a:rPr lang="en-US" sz="3700" b="1" dirty="0" smtClean="0"/>
              <a:t>.</a:t>
            </a:r>
            <a:endParaRPr lang="en-US" sz="3700" dirty="0" smtClean="0"/>
          </a:p>
        </p:txBody>
      </p:sp>
      <p:sp>
        <p:nvSpPr>
          <p:cNvPr id="3" name="Title 2"/>
          <p:cNvSpPr>
            <a:spLocks noGrp="1"/>
          </p:cNvSpPr>
          <p:nvPr>
            <p:ph type="title"/>
          </p:nvPr>
        </p:nvSpPr>
        <p:spPr/>
        <p:txBody>
          <a:bodyPr/>
          <a:lstStyle/>
          <a:p>
            <a:r>
              <a:rPr lang="en-US" dirty="0" smtClean="0"/>
              <a:t>REALTOR® Trademark Rules: </a:t>
            </a:r>
            <a:br>
              <a:rPr lang="en-US" dirty="0" smtClean="0"/>
            </a:br>
            <a:r>
              <a:rPr lang="en-US" b="1" dirty="0" smtClean="0"/>
              <a:t>6 </a:t>
            </a:r>
            <a:r>
              <a:rPr lang="en-US" b="1" dirty="0"/>
              <a:t>dos and don’ts</a:t>
            </a:r>
            <a:endParaRPr lang="en-US" dirty="0"/>
          </a:p>
        </p:txBody>
      </p:sp>
    </p:spTree>
    <p:extLst>
      <p:ext uri="{BB962C8B-B14F-4D97-AF65-F5344CB8AC3E}">
        <p14:creationId xmlns:p14="http://schemas.microsoft.com/office/powerpoint/2010/main" val="13028878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1"/>
            <a:ext cx="8407893" cy="4681729"/>
          </a:xfrm>
        </p:spPr>
        <p:txBody>
          <a:bodyPr>
            <a:normAutofit/>
          </a:bodyPr>
          <a:lstStyle/>
          <a:p>
            <a:pPr marL="574675" indent="-530225"/>
            <a:r>
              <a:rPr lang="en-US" sz="3600" dirty="0" smtClean="0"/>
              <a:t>Contact the Legal Hotline at 512.480.8200</a:t>
            </a:r>
          </a:p>
          <a:p>
            <a:pPr marL="574675" indent="-530225"/>
            <a:endParaRPr lang="en-US" sz="3600" dirty="0" smtClean="0"/>
          </a:p>
          <a:p>
            <a:pPr marL="574675" indent="-530225"/>
            <a:r>
              <a:rPr lang="en-US" sz="3600" dirty="0" smtClean="0"/>
              <a:t>Slides and audio will be available on the ‘Events’ page of texasrealestate.com. </a:t>
            </a:r>
          </a:p>
          <a:p>
            <a:pPr marL="1541463" lvl="1" indent="-514350"/>
            <a:endParaRPr lang="en-US" sz="3400" dirty="0" smtClean="0"/>
          </a:p>
          <a:p>
            <a:pPr marL="1652270" lvl="2" indent="-463550"/>
            <a:endParaRPr lang="en-US" sz="2200" b="1" dirty="0"/>
          </a:p>
          <a:p>
            <a:pPr lvl="3"/>
            <a:endParaRPr lang="en-US" sz="26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Still have a question?</a:t>
            </a:r>
            <a:endParaRPr lang="en-US" dirty="0"/>
          </a:p>
        </p:txBody>
      </p:sp>
    </p:spTree>
    <p:extLst>
      <p:ext uri="{BB962C8B-B14F-4D97-AF65-F5344CB8AC3E}">
        <p14:creationId xmlns:p14="http://schemas.microsoft.com/office/powerpoint/2010/main" val="2292276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Article 12 of the NAR Code of Ethics requires you to ensure that your status as a real estate professional is readily apparent in your advertising.  </a:t>
            </a:r>
          </a:p>
          <a:p>
            <a:endParaRPr lang="en-US" sz="3200" dirty="0" smtClean="0"/>
          </a:p>
        </p:txBody>
      </p:sp>
      <p:sp>
        <p:nvSpPr>
          <p:cNvPr id="3" name="Title 2"/>
          <p:cNvSpPr>
            <a:spLocks noGrp="1"/>
          </p:cNvSpPr>
          <p:nvPr>
            <p:ph type="title"/>
          </p:nvPr>
        </p:nvSpPr>
        <p:spPr/>
        <p:txBody>
          <a:bodyPr/>
          <a:lstStyle/>
          <a:p>
            <a:r>
              <a:rPr lang="en-US" dirty="0" smtClean="0"/>
              <a:t>Identifier vs. status</a:t>
            </a:r>
            <a:endParaRPr lang="en-US" dirty="0"/>
          </a:p>
        </p:txBody>
      </p:sp>
      <p:sp>
        <p:nvSpPr>
          <p:cNvPr id="4" name="Rectangle 3"/>
          <p:cNvSpPr/>
          <p:nvPr/>
        </p:nvSpPr>
        <p:spPr>
          <a:xfrm rot="19739413">
            <a:off x="1219202" y="4495800"/>
            <a:ext cx="2151230" cy="923330"/>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Broker</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5" name="Rectangle 4"/>
          <p:cNvSpPr/>
          <p:nvPr/>
        </p:nvSpPr>
        <p:spPr>
          <a:xfrm rot="1268230">
            <a:off x="6019861" y="4344581"/>
            <a:ext cx="1937133" cy="923330"/>
          </a:xfrm>
          <a:prstGeom prst="rect">
            <a:avLst/>
          </a:prstGeom>
          <a:noFill/>
        </p:spPr>
        <p:txBody>
          <a:bodyPr wrap="none" lIns="91440" tIns="45720" rIns="91440" bIns="45720">
            <a:spAutoFit/>
          </a:bodyPr>
          <a:lstStyle/>
          <a:p>
            <a:pPr algn="ct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Agent</a:t>
            </a:r>
            <a:endPar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6" name="Rectangle 5"/>
          <p:cNvSpPr/>
          <p:nvPr/>
        </p:nvSpPr>
        <p:spPr>
          <a:xfrm>
            <a:off x="2832778" y="5181600"/>
            <a:ext cx="3478453" cy="923330"/>
          </a:xfrm>
          <a:prstGeom prst="rect">
            <a:avLst/>
          </a:prstGeom>
          <a:noFill/>
        </p:spPr>
        <p:txBody>
          <a:bodyPr wrap="none" lIns="91440" tIns="45720" rIns="91440" bIns="45720">
            <a:spAutoFit/>
          </a:bodyPr>
          <a:lstStyle/>
          <a:p>
            <a:pPr algn="ct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REALTOR®</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1298610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200" dirty="0" smtClean="0"/>
              <a:t>TREC may suspend or revoke your license or take other disciplinary action if you:</a:t>
            </a:r>
          </a:p>
          <a:p>
            <a:pPr lvl="1"/>
            <a:r>
              <a:rPr lang="en-US" sz="3000" dirty="0" smtClean="0"/>
              <a:t> imply that a sales agent is responsible for the operation of the broker’s real estate brokerage business; or</a:t>
            </a:r>
          </a:p>
          <a:p>
            <a:pPr lvl="1"/>
            <a:r>
              <a:rPr lang="en-US" sz="3000" dirty="0" smtClean="0"/>
              <a:t>fail to include the name of the broker (licensed name, assumed name, or trade name). </a:t>
            </a:r>
          </a:p>
          <a:p>
            <a:endParaRPr lang="en-US" sz="3200" dirty="0" smtClean="0"/>
          </a:p>
          <a:p>
            <a:pPr marL="45720" indent="0">
              <a:buNone/>
            </a:pPr>
            <a:r>
              <a:rPr lang="en-US" sz="3200" dirty="0" smtClean="0"/>
              <a:t>Effective Sept. 1, 2017</a:t>
            </a:r>
            <a:endParaRPr lang="en-US" sz="3200" dirty="0"/>
          </a:p>
        </p:txBody>
      </p:sp>
      <p:sp>
        <p:nvSpPr>
          <p:cNvPr id="3" name="Title 2"/>
          <p:cNvSpPr>
            <a:spLocks noGrp="1"/>
          </p:cNvSpPr>
          <p:nvPr>
            <p:ph type="title"/>
          </p:nvPr>
        </p:nvSpPr>
        <p:spPr/>
        <p:txBody>
          <a:bodyPr/>
          <a:lstStyle/>
          <a:p>
            <a:r>
              <a:rPr lang="en-US" dirty="0" smtClean="0"/>
              <a:t>Real Estate license act</a:t>
            </a:r>
            <a:endParaRPr lang="en-US" dirty="0"/>
          </a:p>
        </p:txBody>
      </p:sp>
    </p:spTree>
    <p:extLst>
      <p:ext uri="{BB962C8B-B14F-4D97-AF65-F5344CB8AC3E}">
        <p14:creationId xmlns:p14="http://schemas.microsoft.com/office/powerpoint/2010/main" val="3604601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800" dirty="0" smtClean="0"/>
              <a:t>When are the new rules effective? </a:t>
            </a:r>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
        <p:nvSpPr>
          <p:cNvPr id="4" name="Rectangle 3"/>
          <p:cNvSpPr/>
          <p:nvPr/>
        </p:nvSpPr>
        <p:spPr>
          <a:xfrm>
            <a:off x="1066802" y="3581400"/>
            <a:ext cx="7391399" cy="1107996"/>
          </a:xfrm>
          <a:prstGeom prst="rect">
            <a:avLst/>
          </a:prstGeom>
          <a:noFill/>
        </p:spPr>
        <p:txBody>
          <a:bodyPr wrap="square" lIns="91440" tIns="45720" rIns="91440" bIns="45720">
            <a:spAutoFit/>
          </a:bodyPr>
          <a:lstStyle/>
          <a:p>
            <a:pPr algn="ctr"/>
            <a:r>
              <a:rPr lang="en-US" sz="66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May 15, 2018</a:t>
            </a:r>
            <a:endParaRPr lang="en-US" sz="6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58326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688975" indent="-644525"/>
            <a:r>
              <a:rPr lang="en-US" sz="3600" dirty="0" smtClean="0"/>
              <a:t>New Definitions</a:t>
            </a:r>
          </a:p>
          <a:p>
            <a:endParaRPr lang="en-US" sz="3600" dirty="0" smtClean="0"/>
          </a:p>
          <a:p>
            <a:pPr marL="1541463" lvl="1" indent="-514350"/>
            <a:r>
              <a:rPr lang="en-US" sz="3400" dirty="0" smtClean="0"/>
              <a:t>Advertisement</a:t>
            </a:r>
          </a:p>
          <a:p>
            <a:pPr marL="1541463" lvl="1" indent="-514350"/>
            <a:r>
              <a:rPr lang="en-US" sz="3400" dirty="0" smtClean="0"/>
              <a:t>Broker’s Name</a:t>
            </a:r>
          </a:p>
          <a:p>
            <a:pPr marL="1541463" lvl="1" indent="-514350"/>
            <a:r>
              <a:rPr lang="en-US" sz="3400" dirty="0" smtClean="0"/>
              <a:t>Contact Information</a:t>
            </a:r>
          </a:p>
          <a:p>
            <a:pPr marL="1541463" lvl="1" indent="-514350"/>
            <a:r>
              <a:rPr lang="en-US" sz="3400" dirty="0" smtClean="0">
                <a:solidFill>
                  <a:srgbClr val="FF0000"/>
                </a:solidFill>
              </a:rPr>
              <a:t>Alternate Name</a:t>
            </a:r>
          </a:p>
          <a:p>
            <a:pPr marL="1541463" lvl="1" indent="-514350"/>
            <a:r>
              <a:rPr lang="en-US" sz="3400" dirty="0" smtClean="0"/>
              <a:t>Associated Broker</a:t>
            </a:r>
          </a:p>
          <a:p>
            <a:pPr marL="1541463" lvl="1" indent="-514350"/>
            <a:r>
              <a:rPr lang="en-US" sz="3400" dirty="0" smtClean="0">
                <a:solidFill>
                  <a:srgbClr val="FF0000"/>
                </a:solidFill>
              </a:rPr>
              <a:t>Assumed Business Name</a:t>
            </a:r>
          </a:p>
          <a:p>
            <a:pPr marL="1541463" lvl="1" indent="-514350"/>
            <a:r>
              <a:rPr lang="en-US" sz="3400" dirty="0" smtClean="0">
                <a:solidFill>
                  <a:srgbClr val="FF0000"/>
                </a:solidFill>
              </a:rPr>
              <a:t>Team Name</a:t>
            </a:r>
          </a:p>
          <a:p>
            <a:pPr lvl="1"/>
            <a:endParaRPr lang="en-US" sz="34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
        <p:nvSpPr>
          <p:cNvPr id="4" name="Rectangle 3"/>
          <p:cNvSpPr/>
          <p:nvPr/>
        </p:nvSpPr>
        <p:spPr>
          <a:xfrm rot="1863458">
            <a:off x="5058626" y="2598767"/>
            <a:ext cx="3909287" cy="1200329"/>
          </a:xfrm>
          <a:prstGeom prst="rect">
            <a:avLst/>
          </a:prstGeom>
          <a:noFill/>
        </p:spPr>
        <p:txBody>
          <a:bodyPr wrap="square" lIns="91440" tIns="45720" rIns="91440" bIns="45720">
            <a:spAutoFit/>
          </a:bodyPr>
          <a:lstStyle/>
          <a:p>
            <a:pPr algn="ctr"/>
            <a:r>
              <a:rPr lang="en-US" sz="3600" b="1" spc="300" dirty="0" smtClean="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rPr>
              <a:t>Red = register with TREC</a:t>
            </a:r>
            <a:endParaRPr lang="en-US" sz="3600" b="1" cap="none" spc="300" dirty="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endParaRPr>
          </a:p>
        </p:txBody>
      </p:sp>
    </p:spTree>
    <p:extLst>
      <p:ext uri="{BB962C8B-B14F-4D97-AF65-F5344CB8AC3E}">
        <p14:creationId xmlns:p14="http://schemas.microsoft.com/office/powerpoint/2010/main" val="277860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 calcmode="lin" valueType="num">
                                      <p:cBhvr>
                                        <p:cTn id="35"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3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469900"/>
            <a:r>
              <a:rPr lang="en-US" sz="3600" dirty="0" smtClean="0"/>
              <a:t>What is an advertisement?</a:t>
            </a:r>
          </a:p>
          <a:p>
            <a:endParaRPr lang="en-US" sz="3600" dirty="0" smtClean="0"/>
          </a:p>
          <a:p>
            <a:pPr marL="976313" lvl="1" indent="-400050"/>
            <a:r>
              <a:rPr lang="en-US" sz="2800" dirty="0" smtClean="0"/>
              <a:t>An advertisement is any </a:t>
            </a:r>
            <a:r>
              <a:rPr lang="en-US" sz="2800" dirty="0"/>
              <a:t>form of communication by or on behalf of a license holder designed to attract the public to use real estate brokerage services. </a:t>
            </a:r>
            <a:endParaRPr lang="en-US" sz="2800" dirty="0" smtClean="0"/>
          </a:p>
          <a:p>
            <a:pPr lvl="1"/>
            <a:endParaRPr lang="en-US" sz="3400" dirty="0" smtClean="0"/>
          </a:p>
          <a:p>
            <a:pPr marL="365760" lvl="1" indent="0">
              <a:buNone/>
            </a:pPr>
            <a:endParaRPr lang="en-US" sz="3000" dirty="0" smtClean="0"/>
          </a:p>
        </p:txBody>
      </p:sp>
      <p:sp>
        <p:nvSpPr>
          <p:cNvPr id="3" name="Title 2"/>
          <p:cNvSpPr>
            <a:spLocks noGrp="1"/>
          </p:cNvSpPr>
          <p:nvPr>
            <p:ph type="title"/>
          </p:nvPr>
        </p:nvSpPr>
        <p:spPr/>
        <p:txBody>
          <a:bodyPr/>
          <a:lstStyle/>
          <a:p>
            <a:r>
              <a:rPr lang="en-US" dirty="0" smtClean="0"/>
              <a:t>New rules 535.154 and 535.155</a:t>
            </a:r>
            <a:endParaRPr lang="en-US" dirty="0"/>
          </a:p>
        </p:txBody>
      </p:sp>
    </p:spTree>
    <p:extLst>
      <p:ext uri="{BB962C8B-B14F-4D97-AF65-F5344CB8AC3E}">
        <p14:creationId xmlns:p14="http://schemas.microsoft.com/office/powerpoint/2010/main" val="295464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575</TotalTime>
  <Words>2202</Words>
  <Application>Microsoft Office PowerPoint</Application>
  <PresentationFormat>On-screen Show (4:3)</PresentationFormat>
  <Paragraphs>413</Paragraphs>
  <Slides>45</Slides>
  <Notes>45</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Grid</vt:lpstr>
      <vt:lpstr>Are you in compliance with the new advertising rules? </vt:lpstr>
      <vt:lpstr>Outline</vt:lpstr>
      <vt:lpstr>Applicable rules and regulations</vt:lpstr>
      <vt:lpstr>Real Estate license act</vt:lpstr>
      <vt:lpstr>Identifier vs. status</vt:lpstr>
      <vt:lpstr>Real Estate license act</vt:lpstr>
      <vt:lpstr>New rules 535.154 and 535.155</vt:lpstr>
      <vt:lpstr>New rules 535.154 and 535.155</vt:lpstr>
      <vt:lpstr>New rules 535.154 and 535.155</vt:lpstr>
      <vt:lpstr>New rules 535.154 and 535.155</vt:lpstr>
      <vt:lpstr>New rules 535.154 and 535.155</vt:lpstr>
      <vt:lpstr>New rules 535.154 and 535.155</vt:lpstr>
      <vt:lpstr>New rules 535.154 and 535.155</vt:lpstr>
      <vt:lpstr>New rules 535.154 and 535.155</vt:lpstr>
      <vt:lpstr>New rules 535.154 and 535.155</vt:lpstr>
      <vt:lpstr>Code of Ethics - Dos and Don’ts </vt:lpstr>
      <vt:lpstr>Code of Ethics - Dos and Don’ts </vt:lpstr>
      <vt:lpstr>Code of Ethics - Dos and Don’ts </vt:lpstr>
      <vt:lpstr>New rules 535.154 and 535.155</vt:lpstr>
      <vt:lpstr>New rules 535.154 and 535.155</vt:lpstr>
      <vt:lpstr>New rules 535.154 and 535.155</vt:lpstr>
      <vt:lpstr>New rules 535.154 and 535.155</vt:lpstr>
      <vt:lpstr>New rules 535.154 and 535.155</vt:lpstr>
      <vt:lpstr>New rules 535.154 and 535.155</vt:lpstr>
      <vt:lpstr>New rules 535.154 and 535.155</vt:lpstr>
      <vt:lpstr>New rules 535.154 and 535.155</vt:lpstr>
      <vt:lpstr>New rules 535.154 and 535.155</vt:lpstr>
      <vt:lpstr>New rules 535.154 and 535.155</vt:lpstr>
      <vt:lpstr>New rules 535.154 and 535.155</vt:lpstr>
      <vt:lpstr>Examples </vt:lpstr>
      <vt:lpstr>Examples </vt:lpstr>
      <vt:lpstr>Examples </vt:lpstr>
      <vt:lpstr>Examples </vt:lpstr>
      <vt:lpstr>Examples </vt:lpstr>
      <vt:lpstr>Examples </vt:lpstr>
      <vt:lpstr>Examples </vt:lpstr>
      <vt:lpstr>Questions </vt:lpstr>
      <vt:lpstr>Questions </vt:lpstr>
      <vt:lpstr>Questions </vt:lpstr>
      <vt:lpstr>Questions </vt:lpstr>
      <vt:lpstr>Questions </vt:lpstr>
      <vt:lpstr>Things to know…</vt:lpstr>
      <vt:lpstr>REALTOR® Trademark Rules:  6 dos and don’ts</vt:lpstr>
      <vt:lpstr>REALTOR® Trademark Rules:  6 dos and don’ts</vt:lpstr>
      <vt:lpstr>Still have a question?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you in compliance with the new advertising rules?</dc:title>
  <dc:creator>Kinski Moss</dc:creator>
  <cp:lastModifiedBy>Kinski Moss</cp:lastModifiedBy>
  <cp:revision>60</cp:revision>
  <dcterms:created xsi:type="dcterms:W3CDTF">2018-04-30T20:43:13Z</dcterms:created>
  <dcterms:modified xsi:type="dcterms:W3CDTF">2018-05-10T16:32:03Z</dcterms:modified>
</cp:coreProperties>
</file>