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4" r:id="rId2"/>
    <p:sldId id="331" r:id="rId3"/>
    <p:sldId id="291" r:id="rId4"/>
    <p:sldId id="353" r:id="rId5"/>
    <p:sldId id="372" r:id="rId6"/>
    <p:sldId id="371" r:id="rId7"/>
    <p:sldId id="356" r:id="rId8"/>
    <p:sldId id="357" r:id="rId9"/>
    <p:sldId id="358" r:id="rId10"/>
    <p:sldId id="361" r:id="rId11"/>
    <p:sldId id="360" r:id="rId12"/>
    <p:sldId id="363" r:id="rId13"/>
    <p:sldId id="375" r:id="rId14"/>
    <p:sldId id="367" r:id="rId15"/>
    <p:sldId id="366" r:id="rId16"/>
    <p:sldId id="362" r:id="rId17"/>
    <p:sldId id="369" r:id="rId18"/>
    <p:sldId id="376" r:id="rId19"/>
    <p:sldId id="370" r:id="rId20"/>
    <p:sldId id="377" r:id="rId21"/>
    <p:sldId id="368" r:id="rId22"/>
    <p:sldId id="311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3B0"/>
    <a:srgbClr val="90A870"/>
    <a:srgbClr val="B2A67A"/>
    <a:srgbClr val="6990AB"/>
    <a:srgbClr val="6E8BA6"/>
    <a:srgbClr val="A5BE84"/>
    <a:srgbClr val="90AC74"/>
    <a:srgbClr val="84A97B"/>
    <a:srgbClr val="8CA96F"/>
    <a:srgbClr val="98A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CDABA-D16A-49C3-BDFF-739C267433AC}" v="2844" dt="2019-07-15T18:43:51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7" autoAdjust="0"/>
    <p:restoredTop sz="94303" autoAdjust="0"/>
  </p:normalViewPr>
  <p:slideViewPr>
    <p:cSldViewPr>
      <p:cViewPr varScale="1">
        <p:scale>
          <a:sx n="99" d="100"/>
          <a:sy n="99" d="100"/>
        </p:scale>
        <p:origin x="504" y="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65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Ramseur @PD" userId="003eb515-d3b2-4275-96c4-04604a47d8e9" providerId="ADAL" clId="{412CCE34-499A-42AA-910F-16D40A023A7C}"/>
    <pc:docChg chg="custSel addSld delSld modSld delMainMaster">
      <pc:chgData name="Mark Ramseur @PD" userId="003eb515-d3b2-4275-96c4-04604a47d8e9" providerId="ADAL" clId="{412CCE34-499A-42AA-910F-16D40A023A7C}" dt="2019-05-21T14:49:12.907" v="430" actId="20577"/>
      <pc:docMkLst>
        <pc:docMk/>
      </pc:docMkLst>
      <pc:sldChg chg="modSp">
        <pc:chgData name="Mark Ramseur @PD" userId="003eb515-d3b2-4275-96c4-04604a47d8e9" providerId="ADAL" clId="{412CCE34-499A-42AA-910F-16D40A023A7C}" dt="2019-05-21T14:36:21.234" v="332" actId="20577"/>
        <pc:sldMkLst>
          <pc:docMk/>
          <pc:sldMk cId="3779719749" sldId="331"/>
        </pc:sldMkLst>
        <pc:spChg chg="mod">
          <ac:chgData name="Mark Ramseur @PD" userId="003eb515-d3b2-4275-96c4-04604a47d8e9" providerId="ADAL" clId="{412CCE34-499A-42AA-910F-16D40A023A7C}" dt="2019-05-21T14:36:21.234" v="332" actId="20577"/>
          <ac:spMkLst>
            <pc:docMk/>
            <pc:sldMk cId="3779719749" sldId="331"/>
            <ac:spMk id="6" creationId="{00000000-0000-0000-0000-000000000000}"/>
          </ac:spMkLst>
        </pc:spChg>
      </pc:sldChg>
      <pc:sldChg chg="modSp">
        <pc:chgData name="Mark Ramseur @PD" userId="003eb515-d3b2-4275-96c4-04604a47d8e9" providerId="ADAL" clId="{412CCE34-499A-42AA-910F-16D40A023A7C}" dt="2019-05-21T14:42:18.935" v="371" actId="313"/>
        <pc:sldMkLst>
          <pc:docMk/>
          <pc:sldMk cId="3306953462" sldId="334"/>
        </pc:sldMkLst>
        <pc:spChg chg="mod">
          <ac:chgData name="Mark Ramseur @PD" userId="003eb515-d3b2-4275-96c4-04604a47d8e9" providerId="ADAL" clId="{412CCE34-499A-42AA-910F-16D40A023A7C}" dt="2019-05-21T14:42:08.832" v="370" actId="207"/>
          <ac:spMkLst>
            <pc:docMk/>
            <pc:sldMk cId="3306953462" sldId="334"/>
            <ac:spMk id="6" creationId="{00000000-0000-0000-0000-000000000000}"/>
          </ac:spMkLst>
        </pc:spChg>
        <pc:spChg chg="mod">
          <ac:chgData name="Mark Ramseur @PD" userId="003eb515-d3b2-4275-96c4-04604a47d8e9" providerId="ADAL" clId="{412CCE34-499A-42AA-910F-16D40A023A7C}" dt="2019-05-21T14:31:36.508" v="161" actId="6549"/>
          <ac:spMkLst>
            <pc:docMk/>
            <pc:sldMk cId="3306953462" sldId="334"/>
            <ac:spMk id="8" creationId="{00000000-0000-0000-0000-000000000000}"/>
          </ac:spMkLst>
        </pc:spChg>
        <pc:spChg chg="mod">
          <ac:chgData name="Mark Ramseur @PD" userId="003eb515-d3b2-4275-96c4-04604a47d8e9" providerId="ADAL" clId="{412CCE34-499A-42AA-910F-16D40A023A7C}" dt="2019-05-21T14:42:18.935" v="371" actId="313"/>
          <ac:spMkLst>
            <pc:docMk/>
            <pc:sldMk cId="3306953462" sldId="334"/>
            <ac:spMk id="9" creationId="{00000000-0000-0000-0000-000000000000}"/>
          </ac:spMkLst>
        </pc:spChg>
      </pc:sldChg>
      <pc:sldChg chg="modTransition">
        <pc:chgData name="Mark Ramseur @PD" userId="003eb515-d3b2-4275-96c4-04604a47d8e9" providerId="ADAL" clId="{412CCE34-499A-42AA-910F-16D40A023A7C}" dt="2019-05-21T14:47:29.885" v="372"/>
        <pc:sldMkLst>
          <pc:docMk/>
          <pc:sldMk cId="2876059315" sldId="363"/>
        </pc:sldMkLst>
      </pc:sldChg>
      <pc:sldChg chg="addSp delSp modSp add">
        <pc:chgData name="Mark Ramseur @PD" userId="003eb515-d3b2-4275-96c4-04604a47d8e9" providerId="ADAL" clId="{412CCE34-499A-42AA-910F-16D40A023A7C}" dt="2019-05-21T14:49:12.907" v="430" actId="20577"/>
        <pc:sldMkLst>
          <pc:docMk/>
          <pc:sldMk cId="2316334485" sldId="369"/>
        </pc:sldMkLst>
        <pc:spChg chg="add del mod">
          <ac:chgData name="Mark Ramseur @PD" userId="003eb515-d3b2-4275-96c4-04604a47d8e9" providerId="ADAL" clId="{412CCE34-499A-42AA-910F-16D40A023A7C}" dt="2019-05-21T14:48:30.547" v="376"/>
          <ac:spMkLst>
            <pc:docMk/>
            <pc:sldMk cId="2316334485" sldId="369"/>
            <ac:spMk id="2" creationId="{58FCC8CB-0517-4BEC-B023-66F851ADA778}"/>
          </ac:spMkLst>
        </pc:spChg>
        <pc:spChg chg="add mod">
          <ac:chgData name="Mark Ramseur @PD" userId="003eb515-d3b2-4275-96c4-04604a47d8e9" providerId="ADAL" clId="{412CCE34-499A-42AA-910F-16D40A023A7C}" dt="2019-05-21T14:49:12.907" v="430" actId="20577"/>
          <ac:spMkLst>
            <pc:docMk/>
            <pc:sldMk cId="2316334485" sldId="369"/>
            <ac:spMk id="3" creationId="{534F3636-E93D-4FA4-BD7F-AFD6BAC93F8A}"/>
          </ac:spMkLst>
        </pc:spChg>
        <pc:spChg chg="add mod">
          <ac:chgData name="Mark Ramseur @PD" userId="003eb515-d3b2-4275-96c4-04604a47d8e9" providerId="ADAL" clId="{412CCE34-499A-42AA-910F-16D40A023A7C}" dt="2019-05-21T14:48:30.547" v="376"/>
          <ac:spMkLst>
            <pc:docMk/>
            <pc:sldMk cId="2316334485" sldId="369"/>
            <ac:spMk id="4" creationId="{060F00CE-8322-46EA-BBA7-F900B9AAEDF3}"/>
          </ac:spMkLst>
        </pc:spChg>
      </pc:sldChg>
      <pc:sldChg chg="modSp">
        <pc:chgData name="Mark Ramseur @PD" userId="003eb515-d3b2-4275-96c4-04604a47d8e9" providerId="ADAL" clId="{412CCE34-499A-42AA-910F-16D40A023A7C}" dt="2019-05-21T14:49:09.043" v="425" actId="20577"/>
        <pc:sldMkLst>
          <pc:docMk/>
          <pc:sldMk cId="1397423772" sldId="370"/>
        </pc:sldMkLst>
        <pc:spChg chg="mod">
          <ac:chgData name="Mark Ramseur @PD" userId="003eb515-d3b2-4275-96c4-04604a47d8e9" providerId="ADAL" clId="{412CCE34-499A-42AA-910F-16D40A023A7C}" dt="2019-05-21T14:49:09.043" v="425" actId="20577"/>
          <ac:spMkLst>
            <pc:docMk/>
            <pc:sldMk cId="1397423772" sldId="370"/>
            <ac:spMk id="3" creationId="{534F3636-E93D-4FA4-BD7F-AFD6BAC93F8A}"/>
          </ac:spMkLst>
        </pc:spChg>
      </pc:sldChg>
    </pc:docChg>
  </pc:docChgLst>
  <pc:docChgLst>
    <pc:chgData name="Mark Ramseur @PD" userId="003eb515-d3b2-4275-96c4-04604a47d8e9" providerId="ADAL" clId="{D56CDABA-D16A-49C3-BDFF-739C267433AC}"/>
    <pc:docChg chg="undo custSel addSld delSld modSld sldOrd">
      <pc:chgData name="Mark Ramseur @PD" userId="003eb515-d3b2-4275-96c4-04604a47d8e9" providerId="ADAL" clId="{D56CDABA-D16A-49C3-BDFF-739C267433AC}" dt="2019-07-15T18:43:51.401" v="2836" actId="20577"/>
      <pc:docMkLst>
        <pc:docMk/>
      </pc:docMkLst>
      <pc:sldChg chg="modSp">
        <pc:chgData name="Mark Ramseur @PD" userId="003eb515-d3b2-4275-96c4-04604a47d8e9" providerId="ADAL" clId="{D56CDABA-D16A-49C3-BDFF-739C267433AC}" dt="2019-07-11T00:48:12.561" v="579" actId="404"/>
        <pc:sldMkLst>
          <pc:docMk/>
          <pc:sldMk cId="151456565" sldId="291"/>
        </pc:sldMkLst>
        <pc:spChg chg="mod">
          <ac:chgData name="Mark Ramseur @PD" userId="003eb515-d3b2-4275-96c4-04604a47d8e9" providerId="ADAL" clId="{D56CDABA-D16A-49C3-BDFF-739C267433AC}" dt="2019-07-11T00:48:12.561" v="579" actId="404"/>
          <ac:spMkLst>
            <pc:docMk/>
            <pc:sldMk cId="151456565" sldId="291"/>
            <ac:spMk id="3" creationId="{00000000-0000-0000-0000-000000000000}"/>
          </ac:spMkLst>
        </pc:spChg>
      </pc:sldChg>
      <pc:sldChg chg="modSp">
        <pc:chgData name="Mark Ramseur @PD" userId="003eb515-d3b2-4275-96c4-04604a47d8e9" providerId="ADAL" clId="{D56CDABA-D16A-49C3-BDFF-739C267433AC}" dt="2019-07-11T19:09:42.324" v="1689" actId="20577"/>
        <pc:sldMkLst>
          <pc:docMk/>
          <pc:sldMk cId="3779719749" sldId="331"/>
        </pc:sldMkLst>
        <pc:spChg chg="mod">
          <ac:chgData name="Mark Ramseur @PD" userId="003eb515-d3b2-4275-96c4-04604a47d8e9" providerId="ADAL" clId="{D56CDABA-D16A-49C3-BDFF-739C267433AC}" dt="2019-07-11T19:09:42.324" v="1689" actId="20577"/>
          <ac:spMkLst>
            <pc:docMk/>
            <pc:sldMk cId="3779719749" sldId="331"/>
            <ac:spMk id="6" creationId="{00000000-0000-0000-0000-000000000000}"/>
          </ac:spMkLst>
        </pc:spChg>
      </pc:sldChg>
      <pc:sldChg chg="modSp">
        <pc:chgData name="Mark Ramseur @PD" userId="003eb515-d3b2-4275-96c4-04604a47d8e9" providerId="ADAL" clId="{D56CDABA-D16A-49C3-BDFF-739C267433AC}" dt="2019-07-11T00:27:02.821" v="21" actId="20577"/>
        <pc:sldMkLst>
          <pc:docMk/>
          <pc:sldMk cId="3306953462" sldId="334"/>
        </pc:sldMkLst>
        <pc:spChg chg="mod">
          <ac:chgData name="Mark Ramseur @PD" userId="003eb515-d3b2-4275-96c4-04604a47d8e9" providerId="ADAL" clId="{D56CDABA-D16A-49C3-BDFF-739C267433AC}" dt="2019-07-11T00:25:35.253" v="6" actId="20577"/>
          <ac:spMkLst>
            <pc:docMk/>
            <pc:sldMk cId="3306953462" sldId="334"/>
            <ac:spMk id="6" creationId="{00000000-0000-0000-0000-000000000000}"/>
          </ac:spMkLst>
        </pc:spChg>
        <pc:spChg chg="mod">
          <ac:chgData name="Mark Ramseur @PD" userId="003eb515-d3b2-4275-96c4-04604a47d8e9" providerId="ADAL" clId="{D56CDABA-D16A-49C3-BDFF-739C267433AC}" dt="2019-07-11T00:26:44.736" v="10" actId="20577"/>
          <ac:spMkLst>
            <pc:docMk/>
            <pc:sldMk cId="3306953462" sldId="334"/>
            <ac:spMk id="8" creationId="{00000000-0000-0000-0000-000000000000}"/>
          </ac:spMkLst>
        </pc:spChg>
        <pc:spChg chg="mod">
          <ac:chgData name="Mark Ramseur @PD" userId="003eb515-d3b2-4275-96c4-04604a47d8e9" providerId="ADAL" clId="{D56CDABA-D16A-49C3-BDFF-739C267433AC}" dt="2019-07-11T00:27:02.821" v="21" actId="20577"/>
          <ac:spMkLst>
            <pc:docMk/>
            <pc:sldMk cId="3306953462" sldId="334"/>
            <ac:spMk id="9" creationId="{00000000-0000-0000-0000-000000000000}"/>
          </ac:spMkLst>
        </pc:spChg>
      </pc:sldChg>
      <pc:sldChg chg="delSp modSp add del ord delAnim">
        <pc:chgData name="Mark Ramseur @PD" userId="003eb515-d3b2-4275-96c4-04604a47d8e9" providerId="ADAL" clId="{D56CDABA-D16A-49C3-BDFF-739C267433AC}" dt="2019-07-14T19:14:18.071" v="2293" actId="20577"/>
        <pc:sldMkLst>
          <pc:docMk/>
          <pc:sldMk cId="3033198751" sldId="353"/>
        </pc:sldMkLst>
        <pc:spChg chg="mod">
          <ac:chgData name="Mark Ramseur @PD" userId="003eb515-d3b2-4275-96c4-04604a47d8e9" providerId="ADAL" clId="{D56CDABA-D16A-49C3-BDFF-739C267433AC}" dt="2019-07-14T19:14:05.251" v="2277" actId="20577"/>
          <ac:spMkLst>
            <pc:docMk/>
            <pc:sldMk cId="3033198751" sldId="353"/>
            <ac:spMk id="2" creationId="{00000000-0000-0000-0000-000000000000}"/>
          </ac:spMkLst>
        </pc:spChg>
        <pc:spChg chg="mod">
          <ac:chgData name="Mark Ramseur @PD" userId="003eb515-d3b2-4275-96c4-04604a47d8e9" providerId="ADAL" clId="{D56CDABA-D16A-49C3-BDFF-739C267433AC}" dt="2019-07-14T19:14:18.071" v="2293" actId="20577"/>
          <ac:spMkLst>
            <pc:docMk/>
            <pc:sldMk cId="3033198751" sldId="353"/>
            <ac:spMk id="3" creationId="{00000000-0000-0000-0000-000000000000}"/>
          </ac:spMkLst>
        </pc:spChg>
        <pc:grpChg chg="del">
          <ac:chgData name="Mark Ramseur @PD" userId="003eb515-d3b2-4275-96c4-04604a47d8e9" providerId="ADAL" clId="{D56CDABA-D16A-49C3-BDFF-739C267433AC}" dt="2019-07-11T00:51:43.865" v="667" actId="478"/>
          <ac:grpSpMkLst>
            <pc:docMk/>
            <pc:sldMk cId="3033198751" sldId="353"/>
            <ac:grpSpMk id="37" creationId="{00000000-0000-0000-0000-000000000000}"/>
          </ac:grpSpMkLst>
        </pc:grpChg>
        <pc:picChg chg="del">
          <ac:chgData name="Mark Ramseur @PD" userId="003eb515-d3b2-4275-96c4-04604a47d8e9" providerId="ADAL" clId="{D56CDABA-D16A-49C3-BDFF-739C267433AC}" dt="2019-07-11T19:15:50.880" v="1692" actId="478"/>
          <ac:picMkLst>
            <pc:docMk/>
            <pc:sldMk cId="3033198751" sldId="353"/>
            <ac:picMk id="5" creationId="{D6F8A227-1DFD-44F1-88C0-BC48475A9FB3}"/>
          </ac:picMkLst>
        </pc:picChg>
        <pc:cxnChg chg="del">
          <ac:chgData name="Mark Ramseur @PD" userId="003eb515-d3b2-4275-96c4-04604a47d8e9" providerId="ADAL" clId="{D56CDABA-D16A-49C3-BDFF-739C267433AC}" dt="2019-07-11T01:07:32.322" v="761" actId="478"/>
          <ac:cxnSpMkLst>
            <pc:docMk/>
            <pc:sldMk cId="3033198751" sldId="353"/>
            <ac:cxnSpMk id="19" creationId="{00000000-0000-0000-0000-000000000000}"/>
          </ac:cxnSpMkLst>
        </pc:cxnChg>
      </pc:sldChg>
      <pc:sldChg chg="modSp">
        <pc:chgData name="Mark Ramseur @PD" userId="003eb515-d3b2-4275-96c4-04604a47d8e9" providerId="ADAL" clId="{D56CDABA-D16A-49C3-BDFF-739C267433AC}" dt="2019-07-14T19:17:49.344" v="2423" actId="313"/>
        <pc:sldMkLst>
          <pc:docMk/>
          <pc:sldMk cId="3024850549" sldId="356"/>
        </pc:sldMkLst>
        <pc:spChg chg="mod">
          <ac:chgData name="Mark Ramseur @PD" userId="003eb515-d3b2-4275-96c4-04604a47d8e9" providerId="ADAL" clId="{D56CDABA-D16A-49C3-BDFF-739C267433AC}" dt="2019-07-14T19:17:49.344" v="2423" actId="313"/>
          <ac:spMkLst>
            <pc:docMk/>
            <pc:sldMk cId="3024850549" sldId="356"/>
            <ac:spMk id="6" creationId="{AD93DC13-A3C9-482E-9802-A2C6317FCDE1}"/>
          </ac:spMkLst>
        </pc:spChg>
      </pc:sldChg>
      <pc:sldChg chg="modSp">
        <pc:chgData name="Mark Ramseur @PD" userId="003eb515-d3b2-4275-96c4-04604a47d8e9" providerId="ADAL" clId="{D56CDABA-D16A-49C3-BDFF-739C267433AC}" dt="2019-07-14T19:18:42.697" v="2425" actId="113"/>
        <pc:sldMkLst>
          <pc:docMk/>
          <pc:sldMk cId="389822284" sldId="360"/>
        </pc:sldMkLst>
        <pc:spChg chg="mod">
          <ac:chgData name="Mark Ramseur @PD" userId="003eb515-d3b2-4275-96c4-04604a47d8e9" providerId="ADAL" clId="{D56CDABA-D16A-49C3-BDFF-739C267433AC}" dt="2019-07-14T19:18:42.697" v="2425" actId="113"/>
          <ac:spMkLst>
            <pc:docMk/>
            <pc:sldMk cId="389822284" sldId="360"/>
            <ac:spMk id="14" creationId="{00000000-0000-0000-0000-000000000000}"/>
          </ac:spMkLst>
        </pc:spChg>
      </pc:sldChg>
      <pc:sldChg chg="modSp modAnim">
        <pc:chgData name="Mark Ramseur @PD" userId="003eb515-d3b2-4275-96c4-04604a47d8e9" providerId="ADAL" clId="{D56CDABA-D16A-49C3-BDFF-739C267433AC}" dt="2019-07-11T00:56:16.631" v="691"/>
        <pc:sldMkLst>
          <pc:docMk/>
          <pc:sldMk cId="1186962827" sldId="361"/>
        </pc:sldMkLst>
        <pc:spChg chg="mod">
          <ac:chgData name="Mark Ramseur @PD" userId="003eb515-d3b2-4275-96c4-04604a47d8e9" providerId="ADAL" clId="{D56CDABA-D16A-49C3-BDFF-739C267433AC}" dt="2019-07-11T00:29:32.285" v="88" actId="313"/>
          <ac:spMkLst>
            <pc:docMk/>
            <pc:sldMk cId="1186962827" sldId="361"/>
            <ac:spMk id="7" creationId="{00000000-0000-0000-0000-000000000000}"/>
          </ac:spMkLst>
        </pc:spChg>
      </pc:sldChg>
      <pc:sldChg chg="modSp modAnim">
        <pc:chgData name="Mark Ramseur @PD" userId="003eb515-d3b2-4275-96c4-04604a47d8e9" providerId="ADAL" clId="{D56CDABA-D16A-49C3-BDFF-739C267433AC}" dt="2019-07-14T19:24:59.088" v="2513"/>
        <pc:sldMkLst>
          <pc:docMk/>
          <pc:sldMk cId="2577778041" sldId="362"/>
        </pc:sldMkLst>
        <pc:spChg chg="mod">
          <ac:chgData name="Mark Ramseur @PD" userId="003eb515-d3b2-4275-96c4-04604a47d8e9" providerId="ADAL" clId="{D56CDABA-D16A-49C3-BDFF-739C267433AC}" dt="2019-07-14T19:24:20.660" v="2512" actId="20577"/>
          <ac:spMkLst>
            <pc:docMk/>
            <pc:sldMk cId="2577778041" sldId="362"/>
            <ac:spMk id="14" creationId="{00000000-0000-0000-0000-000000000000}"/>
          </ac:spMkLst>
        </pc:spChg>
      </pc:sldChg>
      <pc:sldChg chg="modSp modAnim">
        <pc:chgData name="Mark Ramseur @PD" userId="003eb515-d3b2-4275-96c4-04604a47d8e9" providerId="ADAL" clId="{D56CDABA-D16A-49C3-BDFF-739C267433AC}" dt="2019-07-14T19:28:11.691" v="2514"/>
        <pc:sldMkLst>
          <pc:docMk/>
          <pc:sldMk cId="1255701723" sldId="368"/>
        </pc:sldMkLst>
        <pc:spChg chg="mod">
          <ac:chgData name="Mark Ramseur @PD" userId="003eb515-d3b2-4275-96c4-04604a47d8e9" providerId="ADAL" clId="{D56CDABA-D16A-49C3-BDFF-739C267433AC}" dt="2019-07-11T01:30:07.147" v="1665" actId="14100"/>
          <ac:spMkLst>
            <pc:docMk/>
            <pc:sldMk cId="1255701723" sldId="368"/>
            <ac:spMk id="6" creationId="{00000000-0000-0000-0000-000000000000}"/>
          </ac:spMkLst>
        </pc:spChg>
      </pc:sldChg>
      <pc:sldChg chg="addSp delSp modSp modAnim">
        <pc:chgData name="Mark Ramseur @PD" userId="003eb515-d3b2-4275-96c4-04604a47d8e9" providerId="ADAL" clId="{D56CDABA-D16A-49C3-BDFF-739C267433AC}" dt="2019-07-12T20:10:18.402" v="2161" actId="14100"/>
        <pc:sldMkLst>
          <pc:docMk/>
          <pc:sldMk cId="2316334485" sldId="369"/>
        </pc:sldMkLst>
        <pc:spChg chg="mod ord">
          <ac:chgData name="Mark Ramseur @PD" userId="003eb515-d3b2-4275-96c4-04604a47d8e9" providerId="ADAL" clId="{D56CDABA-D16A-49C3-BDFF-739C267433AC}" dt="2019-07-11T01:00:23.460" v="705" actId="14100"/>
          <ac:spMkLst>
            <pc:docMk/>
            <pc:sldMk cId="2316334485" sldId="369"/>
            <ac:spMk id="4" creationId="{060F00CE-8322-46EA-BBA7-F900B9AAEDF3}"/>
          </ac:spMkLst>
        </pc:spChg>
        <pc:spChg chg="add mod">
          <ac:chgData name="Mark Ramseur @PD" userId="003eb515-d3b2-4275-96c4-04604a47d8e9" providerId="ADAL" clId="{D56CDABA-D16A-49C3-BDFF-739C267433AC}" dt="2019-07-12T20:10:18.402" v="2161" actId="14100"/>
          <ac:spMkLst>
            <pc:docMk/>
            <pc:sldMk cId="2316334485" sldId="369"/>
            <ac:spMk id="12" creationId="{28E5665F-60A2-4F16-B160-7E5930C9CB90}"/>
          </ac:spMkLst>
        </pc:spChg>
        <pc:picChg chg="add del mod ord">
          <ac:chgData name="Mark Ramseur @PD" userId="003eb515-d3b2-4275-96c4-04604a47d8e9" providerId="ADAL" clId="{D56CDABA-D16A-49C3-BDFF-739C267433AC}" dt="2019-07-11T00:39:49.446" v="412" actId="478"/>
          <ac:picMkLst>
            <pc:docMk/>
            <pc:sldMk cId="2316334485" sldId="369"/>
            <ac:picMk id="5" creationId="{8B6454ED-7187-4177-96EF-3F15209E7742}"/>
          </ac:picMkLst>
        </pc:picChg>
        <pc:picChg chg="add del mod">
          <ac:chgData name="Mark Ramseur @PD" userId="003eb515-d3b2-4275-96c4-04604a47d8e9" providerId="ADAL" clId="{D56CDABA-D16A-49C3-BDFF-739C267433AC}" dt="2019-07-11T00:41:16.937" v="416" actId="478"/>
          <ac:picMkLst>
            <pc:docMk/>
            <pc:sldMk cId="2316334485" sldId="369"/>
            <ac:picMk id="7" creationId="{C27E6819-4503-4F85-9B50-4DB4CCBD3F52}"/>
          </ac:picMkLst>
        </pc:picChg>
        <pc:picChg chg="add mod ord">
          <ac:chgData name="Mark Ramseur @PD" userId="003eb515-d3b2-4275-96c4-04604a47d8e9" providerId="ADAL" clId="{D56CDABA-D16A-49C3-BDFF-739C267433AC}" dt="2019-07-11T00:59:02.210" v="699" actId="1076"/>
          <ac:picMkLst>
            <pc:docMk/>
            <pc:sldMk cId="2316334485" sldId="369"/>
            <ac:picMk id="9" creationId="{B0828E60-100F-4D3B-BFAF-200799355AA2}"/>
          </ac:picMkLst>
        </pc:picChg>
        <pc:picChg chg="add del mod">
          <ac:chgData name="Mark Ramseur @PD" userId="003eb515-d3b2-4275-96c4-04604a47d8e9" providerId="ADAL" clId="{D56CDABA-D16A-49C3-BDFF-739C267433AC}" dt="2019-07-11T00:45:28.352" v="517" actId="478"/>
          <ac:picMkLst>
            <pc:docMk/>
            <pc:sldMk cId="2316334485" sldId="369"/>
            <ac:picMk id="11" creationId="{CBEBF6CA-E647-46D9-B292-DC6A8570E4E9}"/>
          </ac:picMkLst>
        </pc:picChg>
      </pc:sldChg>
      <pc:sldChg chg="modSp modAnim">
        <pc:chgData name="Mark Ramseur @PD" userId="003eb515-d3b2-4275-96c4-04604a47d8e9" providerId="ADAL" clId="{D56CDABA-D16A-49C3-BDFF-739C267433AC}" dt="2019-07-15T18:36:01.290" v="2821" actId="20577"/>
        <pc:sldMkLst>
          <pc:docMk/>
          <pc:sldMk cId="1397423772" sldId="370"/>
        </pc:sldMkLst>
        <pc:spChg chg="mod">
          <ac:chgData name="Mark Ramseur @PD" userId="003eb515-d3b2-4275-96c4-04604a47d8e9" providerId="ADAL" clId="{D56CDABA-D16A-49C3-BDFF-739C267433AC}" dt="2019-07-15T18:36:01.290" v="2821" actId="20577"/>
          <ac:spMkLst>
            <pc:docMk/>
            <pc:sldMk cId="1397423772" sldId="370"/>
            <ac:spMk id="4" creationId="{060F00CE-8322-46EA-BBA7-F900B9AAEDF3}"/>
          </ac:spMkLst>
        </pc:spChg>
      </pc:sldChg>
      <pc:sldChg chg="addSp delSp modSp delAnim">
        <pc:chgData name="Mark Ramseur @PD" userId="003eb515-d3b2-4275-96c4-04604a47d8e9" providerId="ADAL" clId="{D56CDABA-D16A-49C3-BDFF-739C267433AC}" dt="2019-07-11T00:53:27.133" v="689" actId="167"/>
        <pc:sldMkLst>
          <pc:docMk/>
          <pc:sldMk cId="1168977185" sldId="371"/>
        </pc:sldMkLst>
        <pc:spChg chg="del">
          <ac:chgData name="Mark Ramseur @PD" userId="003eb515-d3b2-4275-96c4-04604a47d8e9" providerId="ADAL" clId="{D56CDABA-D16A-49C3-BDFF-739C267433AC}" dt="2019-07-11T00:50:18.055" v="608" actId="478"/>
          <ac:spMkLst>
            <pc:docMk/>
            <pc:sldMk cId="1168977185" sldId="371"/>
            <ac:spMk id="2" creationId="{00000000-0000-0000-0000-000000000000}"/>
          </ac:spMkLst>
        </pc:spChg>
        <pc:spChg chg="mod">
          <ac:chgData name="Mark Ramseur @PD" userId="003eb515-d3b2-4275-96c4-04604a47d8e9" providerId="ADAL" clId="{D56CDABA-D16A-49C3-BDFF-739C267433AC}" dt="2019-07-11T00:51:37.244" v="666" actId="20577"/>
          <ac:spMkLst>
            <pc:docMk/>
            <pc:sldMk cId="1168977185" sldId="371"/>
            <ac:spMk id="3" creationId="{00000000-0000-0000-0000-000000000000}"/>
          </ac:spMkLst>
        </pc:spChg>
        <pc:spChg chg="add del mod">
          <ac:chgData name="Mark Ramseur @PD" userId="003eb515-d3b2-4275-96c4-04604a47d8e9" providerId="ADAL" clId="{D56CDABA-D16A-49C3-BDFF-739C267433AC}" dt="2019-07-11T00:50:22.542" v="609" actId="478"/>
          <ac:spMkLst>
            <pc:docMk/>
            <pc:sldMk cId="1168977185" sldId="371"/>
            <ac:spMk id="5" creationId="{F74DA23B-465E-4787-B6F0-B903E4B1409D}"/>
          </ac:spMkLst>
        </pc:spChg>
        <pc:grpChg chg="del">
          <ac:chgData name="Mark Ramseur @PD" userId="003eb515-d3b2-4275-96c4-04604a47d8e9" providerId="ADAL" clId="{D56CDABA-D16A-49C3-BDFF-739C267433AC}" dt="2019-07-11T00:50:12.836" v="606" actId="478"/>
          <ac:grpSpMkLst>
            <pc:docMk/>
            <pc:sldMk cId="1168977185" sldId="371"/>
            <ac:grpSpMk id="37" creationId="{00000000-0000-0000-0000-000000000000}"/>
          </ac:grpSpMkLst>
        </pc:grpChg>
        <pc:picChg chg="del">
          <ac:chgData name="Mark Ramseur @PD" userId="003eb515-d3b2-4275-96c4-04604a47d8e9" providerId="ADAL" clId="{D56CDABA-D16A-49C3-BDFF-739C267433AC}" dt="2019-07-11T00:50:14.538" v="607" actId="478"/>
          <ac:picMkLst>
            <pc:docMk/>
            <pc:sldMk cId="1168977185" sldId="371"/>
            <ac:picMk id="6" creationId="{00000000-0000-0000-0000-000000000000}"/>
          </ac:picMkLst>
        </pc:picChg>
        <pc:picChg chg="add mod ord">
          <ac:chgData name="Mark Ramseur @PD" userId="003eb515-d3b2-4275-96c4-04604a47d8e9" providerId="ADAL" clId="{D56CDABA-D16A-49C3-BDFF-739C267433AC}" dt="2019-07-11T00:53:27.133" v="689" actId="167"/>
          <ac:picMkLst>
            <pc:docMk/>
            <pc:sldMk cId="1168977185" sldId="371"/>
            <ac:picMk id="11" creationId="{6D71D067-16DA-4D20-BA2D-6FD36468CCF9}"/>
          </ac:picMkLst>
        </pc:picChg>
        <pc:cxnChg chg="del">
          <ac:chgData name="Mark Ramseur @PD" userId="003eb515-d3b2-4275-96c4-04604a47d8e9" providerId="ADAL" clId="{D56CDABA-D16A-49C3-BDFF-739C267433AC}" dt="2019-07-11T00:50:24.461" v="610" actId="478"/>
          <ac:cxnSpMkLst>
            <pc:docMk/>
            <pc:sldMk cId="1168977185" sldId="371"/>
            <ac:cxnSpMk id="19" creationId="{00000000-0000-0000-0000-000000000000}"/>
          </ac:cxnSpMkLst>
        </pc:cxnChg>
      </pc:sldChg>
      <pc:sldChg chg="addSp delSp modSp ord">
        <pc:chgData name="Mark Ramseur @PD" userId="003eb515-d3b2-4275-96c4-04604a47d8e9" providerId="ADAL" clId="{D56CDABA-D16A-49C3-BDFF-739C267433AC}" dt="2019-07-15T18:43:51.401" v="2836" actId="20577"/>
        <pc:sldMkLst>
          <pc:docMk/>
          <pc:sldMk cId="633633457" sldId="372"/>
        </pc:sldMkLst>
        <pc:spChg chg="mod">
          <ac:chgData name="Mark Ramseur @PD" userId="003eb515-d3b2-4275-96c4-04604a47d8e9" providerId="ADAL" clId="{D56CDABA-D16A-49C3-BDFF-739C267433AC}" dt="2019-07-11T19:34:02.869" v="1920" actId="6549"/>
          <ac:spMkLst>
            <pc:docMk/>
            <pc:sldMk cId="633633457" sldId="372"/>
            <ac:spMk id="3" creationId="{00000000-0000-0000-0000-000000000000}"/>
          </ac:spMkLst>
        </pc:spChg>
        <pc:spChg chg="add mod">
          <ac:chgData name="Mark Ramseur @PD" userId="003eb515-d3b2-4275-96c4-04604a47d8e9" providerId="ADAL" clId="{D56CDABA-D16A-49C3-BDFF-739C267433AC}" dt="2019-07-15T18:43:51.401" v="2836" actId="20577"/>
          <ac:spMkLst>
            <pc:docMk/>
            <pc:sldMk cId="633633457" sldId="372"/>
            <ac:spMk id="7" creationId="{1164A422-76C8-44F2-B97B-5922407BB0F4}"/>
          </ac:spMkLst>
        </pc:spChg>
        <pc:picChg chg="add del mod">
          <ac:chgData name="Mark Ramseur @PD" userId="003eb515-d3b2-4275-96c4-04604a47d8e9" providerId="ADAL" clId="{D56CDABA-D16A-49C3-BDFF-739C267433AC}" dt="2019-07-11T19:25:26.249" v="1706" actId="478"/>
          <ac:picMkLst>
            <pc:docMk/>
            <pc:sldMk cId="633633457" sldId="372"/>
            <ac:picMk id="4" creationId="{A24A2968-1529-4291-A3E3-6F601888710C}"/>
          </ac:picMkLst>
        </pc:picChg>
        <pc:picChg chg="add mod">
          <ac:chgData name="Mark Ramseur @PD" userId="003eb515-d3b2-4275-96c4-04604a47d8e9" providerId="ADAL" clId="{D56CDABA-D16A-49C3-BDFF-739C267433AC}" dt="2019-07-11T19:31:58.520" v="1851" actId="1076"/>
          <ac:picMkLst>
            <pc:docMk/>
            <pc:sldMk cId="633633457" sldId="372"/>
            <ac:picMk id="5" creationId="{8B486C7F-FABC-43E1-9E38-A898E5EE684F}"/>
          </ac:picMkLst>
        </pc:picChg>
        <pc:picChg chg="del">
          <ac:chgData name="Mark Ramseur @PD" userId="003eb515-d3b2-4275-96c4-04604a47d8e9" providerId="ADAL" clId="{D56CDABA-D16A-49C3-BDFF-739C267433AC}" dt="2019-07-11T19:24:49.529" v="1693" actId="478"/>
          <ac:picMkLst>
            <pc:docMk/>
            <pc:sldMk cId="633633457" sldId="372"/>
            <ac:picMk id="11" creationId="{6D71D067-16DA-4D20-BA2D-6FD36468CCF9}"/>
          </ac:picMkLst>
        </pc:picChg>
      </pc:sldChg>
      <pc:sldChg chg="addSp modSp add modAnim">
        <pc:chgData name="Mark Ramseur @PD" userId="003eb515-d3b2-4275-96c4-04604a47d8e9" providerId="ADAL" clId="{D56CDABA-D16A-49C3-BDFF-739C267433AC}" dt="2019-07-14T19:21:49.825" v="2435"/>
        <pc:sldMkLst>
          <pc:docMk/>
          <pc:sldMk cId="592558537" sldId="375"/>
        </pc:sldMkLst>
        <pc:spChg chg="add">
          <ac:chgData name="Mark Ramseur @PD" userId="003eb515-d3b2-4275-96c4-04604a47d8e9" providerId="ADAL" clId="{D56CDABA-D16A-49C3-BDFF-739C267433AC}" dt="2019-07-11T19:45:33.871" v="1951"/>
          <ac:spMkLst>
            <pc:docMk/>
            <pc:sldMk cId="592558537" sldId="375"/>
            <ac:spMk id="4" creationId="{3D1D7FEF-3AAE-44F0-9D7E-D8A60C51D8C8}"/>
          </ac:spMkLst>
        </pc:spChg>
        <pc:spChg chg="add mod">
          <ac:chgData name="Mark Ramseur @PD" userId="003eb515-d3b2-4275-96c4-04604a47d8e9" providerId="ADAL" clId="{D56CDABA-D16A-49C3-BDFF-739C267433AC}" dt="2019-07-14T19:21:11.214" v="2430" actId="20577"/>
          <ac:spMkLst>
            <pc:docMk/>
            <pc:sldMk cId="592558537" sldId="375"/>
            <ac:spMk id="5" creationId="{0D7F99E5-7FFA-4F63-A7A2-C75D7DBEFD3D}"/>
          </ac:spMkLst>
        </pc:spChg>
        <pc:picChg chg="add mod">
          <ac:chgData name="Mark Ramseur @PD" userId="003eb515-d3b2-4275-96c4-04604a47d8e9" providerId="ADAL" clId="{D56CDABA-D16A-49C3-BDFF-739C267433AC}" dt="2019-07-14T19:21:36.213" v="2434" actId="14100"/>
          <ac:picMkLst>
            <pc:docMk/>
            <pc:sldMk cId="592558537" sldId="375"/>
            <ac:picMk id="3" creationId="{4B7E22F2-6EAB-4B7A-A073-85C8893FB4D9}"/>
          </ac:picMkLst>
        </pc:picChg>
      </pc:sldChg>
      <pc:sldChg chg="addSp delSp modSp delAnim modAnim">
        <pc:chgData name="Mark Ramseur @PD" userId="003eb515-d3b2-4275-96c4-04604a47d8e9" providerId="ADAL" clId="{D56CDABA-D16A-49C3-BDFF-739C267433AC}" dt="2019-07-12T20:13:43.437" v="2276" actId="20577"/>
        <pc:sldMkLst>
          <pc:docMk/>
          <pc:sldMk cId="1289084779" sldId="376"/>
        </pc:sldMkLst>
        <pc:spChg chg="add del">
          <ac:chgData name="Mark Ramseur @PD" userId="003eb515-d3b2-4275-96c4-04604a47d8e9" providerId="ADAL" clId="{D56CDABA-D16A-49C3-BDFF-739C267433AC}" dt="2019-07-12T20:10:31.854" v="2164" actId="478"/>
          <ac:spMkLst>
            <pc:docMk/>
            <pc:sldMk cId="1289084779" sldId="376"/>
            <ac:spMk id="3" creationId="{534F3636-E93D-4FA4-BD7F-AFD6BAC93F8A}"/>
          </ac:spMkLst>
        </pc:spChg>
        <pc:spChg chg="del">
          <ac:chgData name="Mark Ramseur @PD" userId="003eb515-d3b2-4275-96c4-04604a47d8e9" providerId="ADAL" clId="{D56CDABA-D16A-49C3-BDFF-739C267433AC}" dt="2019-07-12T20:10:27.959" v="2162" actId="478"/>
          <ac:spMkLst>
            <pc:docMk/>
            <pc:sldMk cId="1289084779" sldId="376"/>
            <ac:spMk id="4" creationId="{060F00CE-8322-46EA-BBA7-F900B9AAEDF3}"/>
          </ac:spMkLst>
        </pc:spChg>
        <pc:spChg chg="add del mod">
          <ac:chgData name="Mark Ramseur @PD" userId="003eb515-d3b2-4275-96c4-04604a47d8e9" providerId="ADAL" clId="{D56CDABA-D16A-49C3-BDFF-739C267433AC}" dt="2019-07-12T20:10:36.209" v="2165" actId="478"/>
          <ac:spMkLst>
            <pc:docMk/>
            <pc:sldMk cId="1289084779" sldId="376"/>
            <ac:spMk id="5" creationId="{48DE7FD4-89CB-49D4-B119-190D82922972}"/>
          </ac:spMkLst>
        </pc:spChg>
        <pc:spChg chg="add del mod">
          <ac:chgData name="Mark Ramseur @PD" userId="003eb515-d3b2-4275-96c4-04604a47d8e9" providerId="ADAL" clId="{D56CDABA-D16A-49C3-BDFF-739C267433AC}" dt="2019-07-12T20:10:31.854" v="2164" actId="478"/>
          <ac:spMkLst>
            <pc:docMk/>
            <pc:sldMk cId="1289084779" sldId="376"/>
            <ac:spMk id="7" creationId="{B78C8987-C60F-45B6-8349-7490A5FC2276}"/>
          </ac:spMkLst>
        </pc:spChg>
        <pc:spChg chg="mod">
          <ac:chgData name="Mark Ramseur @PD" userId="003eb515-d3b2-4275-96c4-04604a47d8e9" providerId="ADAL" clId="{D56CDABA-D16A-49C3-BDFF-739C267433AC}" dt="2019-07-12T20:13:43.437" v="2276" actId="20577"/>
          <ac:spMkLst>
            <pc:docMk/>
            <pc:sldMk cId="1289084779" sldId="376"/>
            <ac:spMk id="12" creationId="{28E5665F-60A2-4F16-B160-7E5930C9CB90}"/>
          </ac:spMkLst>
        </pc:spChg>
        <pc:picChg chg="del">
          <ac:chgData name="Mark Ramseur @PD" userId="003eb515-d3b2-4275-96c4-04604a47d8e9" providerId="ADAL" clId="{D56CDABA-D16A-49C3-BDFF-739C267433AC}" dt="2019-07-12T20:10:37.603" v="2166" actId="478"/>
          <ac:picMkLst>
            <pc:docMk/>
            <pc:sldMk cId="1289084779" sldId="376"/>
            <ac:picMk id="9" creationId="{B0828E60-100F-4D3B-BFAF-200799355AA2}"/>
          </ac:picMkLst>
        </pc:picChg>
      </pc:sldChg>
      <pc:sldChg chg="modSp add">
        <pc:chgData name="Mark Ramseur @PD" userId="003eb515-d3b2-4275-96c4-04604a47d8e9" providerId="ADAL" clId="{D56CDABA-D16A-49C3-BDFF-739C267433AC}" dt="2019-07-15T18:34:43.870" v="2810" actId="6549"/>
        <pc:sldMkLst>
          <pc:docMk/>
          <pc:sldMk cId="444469562" sldId="377"/>
        </pc:sldMkLst>
        <pc:spChg chg="mod">
          <ac:chgData name="Mark Ramseur @PD" userId="003eb515-d3b2-4275-96c4-04604a47d8e9" providerId="ADAL" clId="{D56CDABA-D16A-49C3-BDFF-739C267433AC}" dt="2019-07-15T18:34:43.870" v="2810" actId="6549"/>
          <ac:spMkLst>
            <pc:docMk/>
            <pc:sldMk cId="444469562" sldId="377"/>
            <ac:spMk id="4" creationId="{060F00CE-8322-46EA-BBA7-F900B9AAEDF3}"/>
          </ac:spMkLst>
        </pc:spChg>
      </pc:sldChg>
      <pc:sldChg chg="modSp add del">
        <pc:chgData name="Mark Ramseur @PD" userId="003eb515-d3b2-4275-96c4-04604a47d8e9" providerId="ADAL" clId="{D56CDABA-D16A-49C3-BDFF-739C267433AC}" dt="2019-07-15T18:34:27.993" v="2805" actId="2696"/>
        <pc:sldMkLst>
          <pc:docMk/>
          <pc:sldMk cId="2210779136" sldId="377"/>
        </pc:sldMkLst>
        <pc:spChg chg="mod">
          <ac:chgData name="Mark Ramseur @PD" userId="003eb515-d3b2-4275-96c4-04604a47d8e9" providerId="ADAL" clId="{D56CDABA-D16A-49C3-BDFF-739C267433AC}" dt="2019-07-15T18:31:39.846" v="2603"/>
          <ac:spMkLst>
            <pc:docMk/>
            <pc:sldMk cId="2210779136" sldId="377"/>
            <ac:spMk id="4" creationId="{060F00CE-8322-46EA-BBA7-F900B9AAEDF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E4E755-3572-4E8B-AC82-8D99A6B53D1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A13C6A-0965-4557-BF6A-D294D403D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33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A56FFC6-93C4-4608-9A24-880EBD5E4611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BAD906-D999-4E79-8775-77781F598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2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CB7F-21B5-2A4E-813A-D12B66CCD76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0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CB7F-21B5-2A4E-813A-D12B66CCD76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Additions and substantial renovations can be approved if: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The home meets 2 feet freeboard requirement.</a:t>
            </a:r>
          </a:p>
          <a:p>
            <a:endParaRPr lang="en-US" sz="1200" dirty="0">
              <a:solidFill>
                <a:schemeClr val="bg1"/>
              </a:solidFill>
              <a:latin typeface="Avenir Medium" panose="02000603020000020003" pitchFamily="2" charset="0"/>
              <a:ea typeface="Helvetica Light" charset="0"/>
              <a:cs typeface="Helvetica Light" charset="0"/>
            </a:endParaRPr>
          </a:p>
          <a:p>
            <a:endParaRPr lang="en-US" sz="1200" dirty="0">
              <a:solidFill>
                <a:schemeClr val="bg1"/>
              </a:solidFill>
              <a:latin typeface="Avenir Medium" panose="02000603020000020003" pitchFamily="2" charset="0"/>
              <a:ea typeface="Helvetica Light" charset="0"/>
              <a:cs typeface="Helvetica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CB7F-21B5-2A4E-813A-D12B66CCD7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CB7F-21B5-2A4E-813A-D12B66CCD76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3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CB7F-21B5-2A4E-813A-D12B66CCD76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7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O:\MARKETING\misc\Pics Logos Ads etc\P-D Logos\2016 Logo\2016 - Black 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8" b="8782"/>
          <a:stretch/>
        </p:blipFill>
        <p:spPr bwMode="auto">
          <a:xfrm>
            <a:off x="2895600" y="2971800"/>
            <a:ext cx="33870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2840" y="-8908"/>
            <a:ext cx="155449" cy="6866908"/>
            <a:chOff x="381002" y="-8907"/>
            <a:chExt cx="39697" cy="6866908"/>
          </a:xfrm>
        </p:grpSpPr>
        <p:sp>
          <p:nvSpPr>
            <p:cNvPr id="12" name="Rectangle 11"/>
            <p:cNvSpPr/>
            <p:nvPr/>
          </p:nvSpPr>
          <p:spPr>
            <a:xfrm>
              <a:off x="381002" y="4572001"/>
              <a:ext cx="39697" cy="2286000"/>
            </a:xfrm>
            <a:prstGeom prst="rect">
              <a:avLst/>
            </a:prstGeom>
            <a:solidFill>
              <a:srgbClr val="90A8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2" y="2308413"/>
              <a:ext cx="39697" cy="2263587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74836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2" y="-8907"/>
              <a:ext cx="39697" cy="2317320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B3A369"/>
                </a:solidFill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8988551" y="-8908"/>
            <a:ext cx="155449" cy="6866908"/>
            <a:chOff x="381002" y="-8907"/>
            <a:chExt cx="39697" cy="6866908"/>
          </a:xfrm>
        </p:grpSpPr>
        <p:sp>
          <p:nvSpPr>
            <p:cNvPr id="16" name="Rectangle 15"/>
            <p:cNvSpPr/>
            <p:nvPr/>
          </p:nvSpPr>
          <p:spPr>
            <a:xfrm>
              <a:off x="381002" y="4572001"/>
              <a:ext cx="39697" cy="2286000"/>
            </a:xfrm>
            <a:prstGeom prst="rect">
              <a:avLst/>
            </a:prstGeom>
            <a:solidFill>
              <a:srgbClr val="90A8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2" y="2308413"/>
              <a:ext cx="39697" cy="2263587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74836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2" y="-8907"/>
              <a:ext cx="39697" cy="2317320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B3A36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70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503374"/>
            <a:ext cx="1752600" cy="2468426"/>
          </a:xfrm>
          <a:prstGeom prst="rect">
            <a:avLst/>
          </a:prstGeom>
          <a:ln w="38100">
            <a:solidFill>
              <a:srgbClr val="7093B0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on image icon to insert pic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38400" y="381000"/>
            <a:ext cx="63246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/>
              <a:t>Matthew Johnson, P.E., LEED AP (24pt)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676400"/>
            <a:ext cx="6324600" cy="4191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aseline="0"/>
            </a:lvl2pPr>
            <a:lvl3pPr>
              <a:defRPr/>
            </a:lvl3pPr>
          </a:lstStyle>
          <a:p>
            <a:pPr lvl="0"/>
            <a:r>
              <a:rPr lang="en-US" dirty="0"/>
              <a:t>Bullet 1 (22pt)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438400" y="838200"/>
            <a:ext cx="6324600" cy="381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spc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Vice President, Land Development (20pt)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438400" y="1219200"/>
            <a:ext cx="6324600" cy="304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 b="0" spc="0"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mjohnson@pape-dawson.com (16pt)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17" name="Rectangle 16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31" name="Rectangle 30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32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1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503374"/>
            <a:ext cx="1752600" cy="2468426"/>
          </a:xfrm>
          <a:prstGeom prst="rect">
            <a:avLst/>
          </a:prstGeom>
          <a:ln w="38100">
            <a:solidFill>
              <a:srgbClr val="7093B0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on image icon to insert pic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9518" y="1447800"/>
            <a:ext cx="6418564" cy="1676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spcBef>
                <a:spcPts val="60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aseline="0"/>
            </a:lvl2pPr>
            <a:lvl3pPr>
              <a:defRPr/>
            </a:lvl3pPr>
          </a:lstStyle>
          <a:p>
            <a:pPr lvl="0"/>
            <a:r>
              <a:rPr lang="en-US" dirty="0"/>
              <a:t>Bullet 1 (18pt)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V="1">
            <a:off x="2362200" y="3168502"/>
            <a:ext cx="6438900" cy="15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381000" y="3475174"/>
            <a:ext cx="1752600" cy="2468426"/>
          </a:xfrm>
          <a:prstGeom prst="rect">
            <a:avLst/>
          </a:prstGeom>
          <a:ln w="38100">
            <a:solidFill>
              <a:srgbClr val="7093B0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on image icon to insert pic</a:t>
            </a:r>
          </a:p>
        </p:txBody>
      </p:sp>
      <p:pic>
        <p:nvPicPr>
          <p:cNvPr id="34" name="Picture 2" descr="O:\MARKETING\misc\Pics Logos Ads etc\P-D Logos\2016 Logo\2016 - White logo (no boxes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3" y="6466824"/>
            <a:ext cx="1277476" cy="2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Placeholder 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429518" y="4419600"/>
            <a:ext cx="6418564" cy="160020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spcBef>
                <a:spcPts val="60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aseline="0"/>
            </a:lvl2pPr>
            <a:lvl3pPr>
              <a:defRPr/>
            </a:lvl3pPr>
          </a:lstStyle>
          <a:p>
            <a:pPr lvl="0"/>
            <a:r>
              <a:rPr lang="en-US" dirty="0"/>
              <a:t>Bullet 1 (18pt)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</p:txBody>
      </p:sp>
      <p:sp>
        <p:nvSpPr>
          <p:cNvPr id="44" name="Title Placeholder 1"/>
          <p:cNvSpPr>
            <a:spLocks noGrp="1"/>
          </p:cNvSpPr>
          <p:nvPr userDrawn="1">
            <p:ph type="title" hasCustomPrompt="1"/>
          </p:nvPr>
        </p:nvSpPr>
        <p:spPr>
          <a:xfrm>
            <a:off x="2429518" y="381000"/>
            <a:ext cx="6418564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aseline="0"/>
            </a:lvl1pPr>
          </a:lstStyle>
          <a:p>
            <a:r>
              <a:rPr lang="en-US" dirty="0"/>
              <a:t>Matthew Johnson, P.E., LEED AP (20pt)</a:t>
            </a:r>
          </a:p>
        </p:txBody>
      </p:sp>
      <p:sp>
        <p:nvSpPr>
          <p:cNvPr id="45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429520" y="762000"/>
            <a:ext cx="6418564" cy="304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 spc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Vice President, Land Development (16pt)</a:t>
            </a:r>
          </a:p>
        </p:txBody>
      </p:sp>
      <p:sp>
        <p:nvSpPr>
          <p:cNvPr id="50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429518" y="1066800"/>
            <a:ext cx="6418564" cy="228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400" b="0" spc="0"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mjohnson@pape-dawson.com (14pt)</a:t>
            </a:r>
          </a:p>
        </p:txBody>
      </p:sp>
      <p:sp>
        <p:nvSpPr>
          <p:cNvPr id="52" name="Text Placeholder 27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429520" y="3733800"/>
            <a:ext cx="6418564" cy="304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 spc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Role Goes Here (16pt)</a:t>
            </a:r>
          </a:p>
        </p:txBody>
      </p:sp>
      <p:sp>
        <p:nvSpPr>
          <p:cNvPr id="53" name="Text Placeholder 27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429518" y="4038600"/>
            <a:ext cx="6418564" cy="228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400" b="0" spc="0"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emailgoeshere@pape-dawson.com (14pt)</a:t>
            </a:r>
          </a:p>
        </p:txBody>
      </p:sp>
      <p:sp>
        <p:nvSpPr>
          <p:cNvPr id="57" name="Text Placeholder 16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429518" y="3352800"/>
            <a:ext cx="6418564" cy="381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aseline="0">
                <a:solidFill>
                  <a:srgbClr val="6D8AAE"/>
                </a:solidFill>
              </a:defRPr>
            </a:lvl1pPr>
            <a:lvl3pPr marL="573088" indent="0">
              <a:buNone/>
              <a:defRPr/>
            </a:lvl3pPr>
          </a:lstStyle>
          <a:p>
            <a:pPr lvl="0"/>
            <a:r>
              <a:rPr lang="en-US" dirty="0"/>
              <a:t>Name, Title Goes Here (20pt)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26" name="Rectangle 25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33" name="Rectangle 32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35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3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TAB Slide (Tab 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6624" y="114308"/>
            <a:ext cx="159024" cy="6219451"/>
            <a:chOff x="685800" y="114308"/>
            <a:chExt cx="630036" cy="6219451"/>
          </a:xfrm>
        </p:grpSpPr>
        <p:sp>
          <p:nvSpPr>
            <p:cNvPr id="37" name="Rectangle 36"/>
            <p:cNvSpPr/>
            <p:nvPr userDrawn="1"/>
          </p:nvSpPr>
          <p:spPr>
            <a:xfrm>
              <a:off x="685800" y="3224032"/>
              <a:ext cx="630036" cy="31097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686763" y="114308"/>
              <a:ext cx="629073" cy="31097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2" descr="O:\MARKETING\misc\Pics Logos Ads etc\P-D Logos\2016 Logo\2016 - White logo (no boxes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3" y="6466824"/>
            <a:ext cx="1277476" cy="2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 userDrawn="1"/>
        </p:nvSpPr>
        <p:spPr>
          <a:xfrm>
            <a:off x="80018" y="228600"/>
            <a:ext cx="529582" cy="2819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 rot="16200000" flipH="1">
            <a:off x="-1088231" y="1469231"/>
            <a:ext cx="2819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cap="all" dirty="0">
                <a:solidFill>
                  <a:schemeClr val="bg1"/>
                </a:solidFill>
                <a:latin typeface="Myriad Pro" pitchFamily="34" charset="0"/>
                <a:cs typeface="Arial" charset="0"/>
              </a:rPr>
              <a:t>TAB  1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>
            <a:off x="88683" y="3428999"/>
            <a:ext cx="325655" cy="274320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 userDrawn="1"/>
        </p:nvSpPr>
        <p:spPr>
          <a:xfrm rot="16200000" flipH="1">
            <a:off x="-1153469" y="4662488"/>
            <a:ext cx="2743201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2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4" name="Title Placeholder 1"/>
          <p:cNvSpPr>
            <a:spLocks noGrp="1"/>
          </p:cNvSpPr>
          <p:nvPr userDrawn="1">
            <p:ph type="title" hasCustomPrompt="1"/>
          </p:nvPr>
        </p:nvSpPr>
        <p:spPr>
          <a:xfrm>
            <a:off x="914398" y="381000"/>
            <a:ext cx="7962901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sp>
        <p:nvSpPr>
          <p:cNvPr id="36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14400" y="947928"/>
            <a:ext cx="7962900" cy="51054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2000" b="1" baseline="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Bullet 1 (22pt)</a:t>
            </a:r>
          </a:p>
          <a:p>
            <a:pPr lvl="1"/>
            <a:r>
              <a:rPr lang="en-US" dirty="0"/>
              <a:t>Sub bullet 1 – only the first letter of the statement is capitalized (20pt)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1"/>
            <a:r>
              <a:rPr lang="en-US" dirty="0"/>
              <a:t>Sub bullet 1 – only the first letter of the statement is capitalized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26" name="Rectangle 25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30" name="Rectangle 29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31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35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2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TAB Slide (Tab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6624" y="114308"/>
            <a:ext cx="159024" cy="6219451"/>
            <a:chOff x="685800" y="114308"/>
            <a:chExt cx="630036" cy="6219451"/>
          </a:xfrm>
        </p:grpSpPr>
        <p:sp>
          <p:nvSpPr>
            <p:cNvPr id="37" name="Rectangle 36"/>
            <p:cNvSpPr/>
            <p:nvPr userDrawn="1"/>
          </p:nvSpPr>
          <p:spPr>
            <a:xfrm>
              <a:off x="685800" y="3224032"/>
              <a:ext cx="630036" cy="31097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686763" y="114308"/>
              <a:ext cx="629073" cy="31097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2" descr="O:\MARKETING\misc\Pics Logos Ads etc\P-D Logos\2016 Logo\2016 - White logo (no boxes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3" y="6466824"/>
            <a:ext cx="1277476" cy="2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 userDrawn="1"/>
        </p:nvSpPr>
        <p:spPr>
          <a:xfrm>
            <a:off x="80018" y="228600"/>
            <a:ext cx="334320" cy="2819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 userDrawn="1"/>
        </p:nvSpPr>
        <p:spPr>
          <a:xfrm>
            <a:off x="88683" y="3428999"/>
            <a:ext cx="520917" cy="274320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 userDrawn="1"/>
        </p:nvSpPr>
        <p:spPr>
          <a:xfrm rot="16200000" flipH="1">
            <a:off x="-1191568" y="1500188"/>
            <a:ext cx="2819400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1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16200000" flipH="1">
            <a:off x="-1050132" y="4631531"/>
            <a:ext cx="2743202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cap="all" dirty="0">
                <a:solidFill>
                  <a:schemeClr val="bg1"/>
                </a:solidFill>
                <a:latin typeface="Myriad Pro" pitchFamily="34" charset="0"/>
                <a:cs typeface="Arial" charset="0"/>
              </a:rPr>
              <a:t>TAB  2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6" name="Title Placeholder 1"/>
          <p:cNvSpPr>
            <a:spLocks noGrp="1"/>
          </p:cNvSpPr>
          <p:nvPr userDrawn="1">
            <p:ph type="title" hasCustomPrompt="1"/>
          </p:nvPr>
        </p:nvSpPr>
        <p:spPr>
          <a:xfrm>
            <a:off x="914398" y="381000"/>
            <a:ext cx="7962901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sp>
        <p:nvSpPr>
          <p:cNvPr id="38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14400" y="947928"/>
            <a:ext cx="7962900" cy="51054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2000" b="1" baseline="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Bullet 1 (22pt)</a:t>
            </a:r>
          </a:p>
          <a:p>
            <a:pPr lvl="1"/>
            <a:r>
              <a:rPr lang="en-US" dirty="0"/>
              <a:t>Sub bullet 1 – only the first letter of the statement is capitalized (20pt)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1"/>
            <a:r>
              <a:rPr lang="en-US" dirty="0"/>
              <a:t>Sub bullet 1 – only the first letter of the statement is capitalized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26" name="Rectangle 25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30" name="Rectangle 29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31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35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11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TAB Slide (Tab 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6624" y="114308"/>
            <a:ext cx="159024" cy="6219451"/>
            <a:chOff x="685800" y="114308"/>
            <a:chExt cx="630036" cy="6219451"/>
          </a:xfrm>
        </p:grpSpPr>
        <p:sp>
          <p:nvSpPr>
            <p:cNvPr id="3" name="Rectangle 2"/>
            <p:cNvSpPr/>
            <p:nvPr userDrawn="1"/>
          </p:nvSpPr>
          <p:spPr>
            <a:xfrm>
              <a:off x="686762" y="114308"/>
              <a:ext cx="629074" cy="20665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85800" y="2180851"/>
              <a:ext cx="629074" cy="20863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685800" y="4267215"/>
              <a:ext cx="629074" cy="20665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/>
          <p:cNvSpPr/>
          <p:nvPr userDrawn="1"/>
        </p:nvSpPr>
        <p:spPr>
          <a:xfrm>
            <a:off x="80018" y="228600"/>
            <a:ext cx="529582" cy="1828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 userDrawn="1"/>
        </p:nvSpPr>
        <p:spPr>
          <a:xfrm>
            <a:off x="76200" y="2309632"/>
            <a:ext cx="325655" cy="1828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 rot="16200000" flipH="1">
            <a:off x="-550069" y="973932"/>
            <a:ext cx="1828801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cap="all" dirty="0">
                <a:solidFill>
                  <a:schemeClr val="bg1"/>
                </a:solidFill>
                <a:latin typeface="Myriad Pro" pitchFamily="34" charset="0"/>
                <a:cs typeface="Arial" charset="0"/>
              </a:rPr>
              <a:t>TAB  1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>
            <a:off x="88683" y="4343400"/>
            <a:ext cx="325655" cy="1828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 rot="16200000" flipH="1">
            <a:off x="-700088" y="3085920"/>
            <a:ext cx="182880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2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 rot="16200000" flipH="1">
            <a:off x="-696270" y="5119687"/>
            <a:ext cx="182880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3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41" name="Title Placeholder 1"/>
          <p:cNvSpPr>
            <a:spLocks noGrp="1"/>
          </p:cNvSpPr>
          <p:nvPr userDrawn="1">
            <p:ph type="title" hasCustomPrompt="1"/>
          </p:nvPr>
        </p:nvSpPr>
        <p:spPr>
          <a:xfrm>
            <a:off x="914398" y="381000"/>
            <a:ext cx="7962901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sp>
        <p:nvSpPr>
          <p:cNvPr id="42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14400" y="947928"/>
            <a:ext cx="7962900" cy="51054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2000" b="1" baseline="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Bullet 1 (22pt)</a:t>
            </a:r>
          </a:p>
          <a:p>
            <a:pPr lvl="1"/>
            <a:r>
              <a:rPr lang="en-US" dirty="0"/>
              <a:t>Sub bullet 1 – only the first letter of the statement is capitalized (20pt)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1"/>
            <a:r>
              <a:rPr lang="en-US" dirty="0"/>
              <a:t>Sub bullet 1 – only the first letter of the statement is capitalized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27" name="Rectangle 26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31" name="Rectangle 30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32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35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39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TAB Slide (Tab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6624" y="114308"/>
            <a:ext cx="159024" cy="6219451"/>
            <a:chOff x="685800" y="114308"/>
            <a:chExt cx="630036" cy="6219451"/>
          </a:xfrm>
        </p:grpSpPr>
        <p:sp>
          <p:nvSpPr>
            <p:cNvPr id="3" name="Rectangle 2"/>
            <p:cNvSpPr/>
            <p:nvPr userDrawn="1"/>
          </p:nvSpPr>
          <p:spPr>
            <a:xfrm>
              <a:off x="686762" y="114308"/>
              <a:ext cx="629074" cy="20665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85800" y="2180851"/>
              <a:ext cx="629074" cy="20863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685800" y="4267215"/>
              <a:ext cx="629074" cy="20665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/>
          <p:cNvSpPr/>
          <p:nvPr userDrawn="1"/>
        </p:nvSpPr>
        <p:spPr>
          <a:xfrm>
            <a:off x="80018" y="228600"/>
            <a:ext cx="334320" cy="1828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 userDrawn="1"/>
        </p:nvSpPr>
        <p:spPr>
          <a:xfrm>
            <a:off x="76200" y="2309632"/>
            <a:ext cx="533400" cy="1828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 rot="16200000" flipH="1">
            <a:off x="-538253" y="3043148"/>
            <a:ext cx="1805169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cap="all" dirty="0">
                <a:solidFill>
                  <a:schemeClr val="bg1"/>
                </a:solidFill>
                <a:latin typeface="Myriad Pro" pitchFamily="34" charset="0"/>
                <a:cs typeface="Arial" charset="0"/>
              </a:rPr>
              <a:t>TAB  2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>
            <a:off x="88683" y="4343400"/>
            <a:ext cx="325655" cy="1828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 rot="16200000" flipH="1">
            <a:off x="-696270" y="1009467"/>
            <a:ext cx="182880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1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 rot="16200000" flipH="1">
            <a:off x="-696270" y="5119687"/>
            <a:ext cx="182880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3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4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398" y="381000"/>
            <a:ext cx="7962901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47928"/>
            <a:ext cx="7962900" cy="51054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2000" b="1" baseline="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Bullet 1 (22pt)</a:t>
            </a:r>
          </a:p>
          <a:p>
            <a:pPr lvl="1"/>
            <a:r>
              <a:rPr lang="en-US" dirty="0"/>
              <a:t>Sub bullet 1 – only the first letter of the statement is capitalized (20pt)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1"/>
            <a:r>
              <a:rPr lang="en-US" dirty="0"/>
              <a:t>Sub bullet 1 – only the first letter of the statement is capitalized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27" name="Rectangle 26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31" name="Rectangle 30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32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35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8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TAB Slide (Tab 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43" name="Rectangle 42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-6624" y="114308"/>
            <a:ext cx="159024" cy="6219451"/>
            <a:chOff x="685800" y="114308"/>
            <a:chExt cx="630036" cy="6219451"/>
          </a:xfrm>
        </p:grpSpPr>
        <p:sp>
          <p:nvSpPr>
            <p:cNvPr id="3" name="Rectangle 2"/>
            <p:cNvSpPr/>
            <p:nvPr userDrawn="1"/>
          </p:nvSpPr>
          <p:spPr>
            <a:xfrm>
              <a:off x="686762" y="114308"/>
              <a:ext cx="629074" cy="20665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85800" y="2180851"/>
              <a:ext cx="629074" cy="20863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685800" y="4267215"/>
              <a:ext cx="629074" cy="20665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/>
          <p:cNvSpPr/>
          <p:nvPr userDrawn="1"/>
        </p:nvSpPr>
        <p:spPr>
          <a:xfrm>
            <a:off x="80018" y="228600"/>
            <a:ext cx="334320" cy="1828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 userDrawn="1"/>
        </p:nvSpPr>
        <p:spPr>
          <a:xfrm>
            <a:off x="76200" y="2309632"/>
            <a:ext cx="338138" cy="1828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 userDrawn="1"/>
        </p:nvSpPr>
        <p:spPr>
          <a:xfrm>
            <a:off x="88683" y="4343400"/>
            <a:ext cx="520917" cy="1828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 rot="16200000" flipH="1">
            <a:off x="-696270" y="1009467"/>
            <a:ext cx="182880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1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 rot="16200000" flipH="1">
            <a:off x="-719139" y="3085921"/>
            <a:ext cx="182880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2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16200000" flipH="1">
            <a:off x="-538253" y="5076916"/>
            <a:ext cx="1805169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cap="all" dirty="0">
                <a:solidFill>
                  <a:schemeClr val="bg1"/>
                </a:solidFill>
                <a:latin typeface="Myriad Pro" pitchFamily="34" charset="0"/>
                <a:cs typeface="Arial" charset="0"/>
              </a:rPr>
              <a:t>TAB  3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398" y="381000"/>
            <a:ext cx="7962901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47928"/>
            <a:ext cx="7962900" cy="51054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2000" b="1" baseline="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Bullet 1 (22pt)</a:t>
            </a:r>
          </a:p>
          <a:p>
            <a:pPr lvl="1"/>
            <a:r>
              <a:rPr lang="en-US" dirty="0"/>
              <a:t>Sub bullet 1 – only the first letter of the statement is capitalized (20pt)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1"/>
            <a:r>
              <a:rPr lang="en-US" dirty="0"/>
              <a:t>Sub bullet 1 – only the first letter of the statement is capitalized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52" name="Rectangle 51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53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55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TAB Slide (Tab 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751" y="105149"/>
            <a:ext cx="161151" cy="6219451"/>
            <a:chOff x="1517619" y="105149"/>
            <a:chExt cx="161151" cy="6219451"/>
          </a:xfrm>
        </p:grpSpPr>
        <p:sp>
          <p:nvSpPr>
            <p:cNvPr id="34" name="Rectangle 33"/>
            <p:cNvSpPr/>
            <p:nvPr userDrawn="1"/>
          </p:nvSpPr>
          <p:spPr>
            <a:xfrm>
              <a:off x="1517619" y="105149"/>
              <a:ext cx="161151" cy="15544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1517619" y="4761501"/>
              <a:ext cx="161151" cy="15630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517619" y="3207021"/>
              <a:ext cx="161151" cy="1554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517619" y="1659629"/>
              <a:ext cx="161151" cy="1554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/>
          <p:cNvSpPr/>
          <p:nvPr userDrawn="1"/>
        </p:nvSpPr>
        <p:spPr>
          <a:xfrm>
            <a:off x="71824" y="210312"/>
            <a:ext cx="499034" cy="138988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 rot="16200000" flipH="1">
            <a:off x="-373475" y="736188"/>
            <a:ext cx="1389888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cap="all" dirty="0">
                <a:solidFill>
                  <a:schemeClr val="bg1"/>
                </a:solidFill>
                <a:latin typeface="Myriad Pro" pitchFamily="34" charset="0"/>
                <a:cs typeface="Arial" charset="0"/>
              </a:rPr>
              <a:t>TAB  1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>
            <a:off x="92559" y="4857250"/>
            <a:ext cx="325655" cy="1371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 userDrawn="1"/>
        </p:nvSpPr>
        <p:spPr>
          <a:xfrm>
            <a:off x="105850" y="3298461"/>
            <a:ext cx="325655" cy="1371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 userDrawn="1"/>
        </p:nvSpPr>
        <p:spPr>
          <a:xfrm>
            <a:off x="111124" y="1740436"/>
            <a:ext cx="325655" cy="1371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 userDrawn="1"/>
        </p:nvSpPr>
        <p:spPr>
          <a:xfrm rot="16200000" flipH="1">
            <a:off x="-442914" y="2288124"/>
            <a:ext cx="137160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2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1" name="TextBox 50"/>
          <p:cNvSpPr txBox="1"/>
          <p:nvPr userDrawn="1"/>
        </p:nvSpPr>
        <p:spPr>
          <a:xfrm rot="16200000" flipH="1">
            <a:off x="-442914" y="3858555"/>
            <a:ext cx="137160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3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 rot="16200000" flipH="1">
            <a:off x="-471489" y="5404937"/>
            <a:ext cx="137160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4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398" y="381000"/>
            <a:ext cx="7962901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47928"/>
            <a:ext cx="7962900" cy="51054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2000" b="1" baseline="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Bullet 1 (22pt)</a:t>
            </a:r>
          </a:p>
          <a:p>
            <a:pPr lvl="1"/>
            <a:r>
              <a:rPr lang="en-US" dirty="0"/>
              <a:t>Sub bullet 1 – only the first letter of the statement is capitalized (20pt)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1"/>
            <a:r>
              <a:rPr lang="en-US" dirty="0"/>
              <a:t>Sub bullet 1 – only the first letter of the statement is capitalized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27" name="Rectangle 26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31" name="Rectangle 30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32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35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44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TAB Slide (Tab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751" y="105149"/>
            <a:ext cx="161151" cy="6219451"/>
            <a:chOff x="1517619" y="105149"/>
            <a:chExt cx="161151" cy="6219451"/>
          </a:xfrm>
        </p:grpSpPr>
        <p:sp>
          <p:nvSpPr>
            <p:cNvPr id="34" name="Rectangle 33"/>
            <p:cNvSpPr/>
            <p:nvPr userDrawn="1"/>
          </p:nvSpPr>
          <p:spPr>
            <a:xfrm>
              <a:off x="1517619" y="105149"/>
              <a:ext cx="161151" cy="1554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1517619" y="4761501"/>
              <a:ext cx="161151" cy="15630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517619" y="3207021"/>
              <a:ext cx="161151" cy="1554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517619" y="1659629"/>
              <a:ext cx="161151" cy="1554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/>
          <p:cNvSpPr/>
          <p:nvPr userDrawn="1"/>
        </p:nvSpPr>
        <p:spPr>
          <a:xfrm>
            <a:off x="76200" y="210312"/>
            <a:ext cx="355305" cy="13898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 userDrawn="1"/>
        </p:nvSpPr>
        <p:spPr>
          <a:xfrm>
            <a:off x="92559" y="4857250"/>
            <a:ext cx="325655" cy="1371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 userDrawn="1"/>
        </p:nvSpPr>
        <p:spPr>
          <a:xfrm>
            <a:off x="105850" y="3298461"/>
            <a:ext cx="325655" cy="1371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 userDrawn="1"/>
        </p:nvSpPr>
        <p:spPr>
          <a:xfrm>
            <a:off x="76200" y="1740436"/>
            <a:ext cx="494658" cy="1371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 userDrawn="1"/>
        </p:nvSpPr>
        <p:spPr>
          <a:xfrm rot="16200000" flipH="1">
            <a:off x="-442914" y="3858555"/>
            <a:ext cx="137160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3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 rot="16200000" flipH="1">
            <a:off x="-471489" y="5404937"/>
            <a:ext cx="137160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4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16200000" flipH="1">
            <a:off x="-373475" y="2260187"/>
            <a:ext cx="1389888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cap="all" dirty="0">
                <a:solidFill>
                  <a:schemeClr val="bg1"/>
                </a:solidFill>
                <a:latin typeface="Myriad Pro" pitchFamily="34" charset="0"/>
                <a:cs typeface="Arial" charset="0"/>
              </a:rPr>
              <a:t>TAB  2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 rot="16200000" flipH="1">
            <a:off x="-442914" y="776289"/>
            <a:ext cx="137160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1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398" y="381000"/>
            <a:ext cx="7962901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47928"/>
            <a:ext cx="7962900" cy="51054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2000" b="1" baseline="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Bullet 1 (22pt)</a:t>
            </a:r>
          </a:p>
          <a:p>
            <a:pPr lvl="1"/>
            <a:r>
              <a:rPr lang="en-US" dirty="0"/>
              <a:t>Sub bullet 1 – only the first letter of the statement is capitalized (20pt)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1"/>
            <a:r>
              <a:rPr lang="en-US" dirty="0"/>
              <a:t>Sub bullet 1 – only the first letter of the statement is capitalized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27" name="Rectangle 26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31" name="Rectangle 30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32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36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3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TAB Slide (Tab 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751" y="105149"/>
            <a:ext cx="161151" cy="6219451"/>
            <a:chOff x="1517619" y="105149"/>
            <a:chExt cx="161151" cy="6219451"/>
          </a:xfrm>
        </p:grpSpPr>
        <p:sp>
          <p:nvSpPr>
            <p:cNvPr id="34" name="Rectangle 33"/>
            <p:cNvSpPr/>
            <p:nvPr userDrawn="1"/>
          </p:nvSpPr>
          <p:spPr>
            <a:xfrm>
              <a:off x="1517619" y="105149"/>
              <a:ext cx="161151" cy="1554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1517619" y="4761501"/>
              <a:ext cx="161151" cy="15630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517619" y="3207021"/>
              <a:ext cx="161151" cy="1554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517619" y="1659629"/>
              <a:ext cx="161151" cy="1554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/>
          <p:cNvSpPr/>
          <p:nvPr userDrawn="1"/>
        </p:nvSpPr>
        <p:spPr>
          <a:xfrm>
            <a:off x="76200" y="210312"/>
            <a:ext cx="355305" cy="13898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 userDrawn="1"/>
        </p:nvSpPr>
        <p:spPr>
          <a:xfrm>
            <a:off x="92559" y="4857250"/>
            <a:ext cx="325655" cy="1371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 userDrawn="1"/>
        </p:nvSpPr>
        <p:spPr>
          <a:xfrm>
            <a:off x="105850" y="3298461"/>
            <a:ext cx="465008" cy="1371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 userDrawn="1"/>
        </p:nvSpPr>
        <p:spPr>
          <a:xfrm>
            <a:off x="76200" y="1740436"/>
            <a:ext cx="355305" cy="1371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 userDrawn="1"/>
        </p:nvSpPr>
        <p:spPr>
          <a:xfrm rot="16200000" flipH="1">
            <a:off x="-471489" y="5404937"/>
            <a:ext cx="137160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4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16200000" flipH="1">
            <a:off x="-373475" y="3802476"/>
            <a:ext cx="1389888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cap="all" dirty="0">
                <a:solidFill>
                  <a:schemeClr val="bg1"/>
                </a:solidFill>
                <a:latin typeface="Myriad Pro" pitchFamily="34" charset="0"/>
                <a:cs typeface="Arial" charset="0"/>
              </a:rPr>
              <a:t>TAB  3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 rot="16200000" flipH="1">
            <a:off x="-442914" y="776289"/>
            <a:ext cx="137160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1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 rot="16200000" flipH="1">
            <a:off x="-436832" y="2294205"/>
            <a:ext cx="1359440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2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41" name="Title Placeholder 1"/>
          <p:cNvSpPr>
            <a:spLocks noGrp="1"/>
          </p:cNvSpPr>
          <p:nvPr userDrawn="1">
            <p:ph type="title" hasCustomPrompt="1"/>
          </p:nvPr>
        </p:nvSpPr>
        <p:spPr>
          <a:xfrm>
            <a:off x="914398" y="381000"/>
            <a:ext cx="7962901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sp>
        <p:nvSpPr>
          <p:cNvPr id="42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14400" y="947928"/>
            <a:ext cx="7962900" cy="51054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2000" b="1" baseline="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Bullet 1 (22pt)</a:t>
            </a:r>
          </a:p>
          <a:p>
            <a:pPr lvl="1"/>
            <a:r>
              <a:rPr lang="en-US" dirty="0"/>
              <a:t>Sub bullet 1 – only the first letter of the statement is capitalized (20pt)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1"/>
            <a:r>
              <a:rPr lang="en-US" dirty="0"/>
              <a:t>Sub bullet 1 – only the first letter of the statement is capitalized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27" name="Rectangle 26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31" name="Rectangle 30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32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1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Generi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O:\MARKETING\misc\PowerPoint Presentations\Approved Standard PowerPoint Template\2016\IN PROGRESS\Normas Version\Working Files\PD-Bldg-Air_Front_View (Road Edited) - Small File Siz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/>
          <a:stretch/>
        </p:blipFill>
        <p:spPr bwMode="auto">
          <a:xfrm>
            <a:off x="-6622" y="57155"/>
            <a:ext cx="9150622" cy="68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 userDrawn="1"/>
        </p:nvSpPr>
        <p:spPr>
          <a:xfrm>
            <a:off x="585216" y="533400"/>
            <a:ext cx="7973567" cy="502462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Placeholder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r="8033"/>
          <a:stretch/>
        </p:blipFill>
        <p:spPr>
          <a:xfrm>
            <a:off x="2819400" y="3733800"/>
            <a:ext cx="1624084" cy="14477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5" name="Picture Placeholder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8" b="21203"/>
          <a:stretch/>
        </p:blipFill>
        <p:spPr>
          <a:xfrm>
            <a:off x="4777979" y="3733800"/>
            <a:ext cx="1606138" cy="14477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6" name="Picture Placeholder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r="20741"/>
          <a:stretch/>
        </p:blipFill>
        <p:spPr>
          <a:xfrm>
            <a:off x="6687878" y="3733800"/>
            <a:ext cx="1555011" cy="14477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3" name="Picture Placeholder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912" y="3733802"/>
            <a:ext cx="1600200" cy="14477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6912" y="1143001"/>
            <a:ext cx="7322688" cy="53339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Client Name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6912" y="1676400"/>
            <a:ext cx="7322688" cy="533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2600" b="1" spc="0" baseline="0">
                <a:solidFill>
                  <a:srgbClr val="7D9B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Title Goes Here (26pt)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5441174" y="3200400"/>
            <a:ext cx="2764042" cy="3540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spc="0" baseline="0">
                <a:solidFill>
                  <a:schemeClr val="bg1"/>
                </a:solidFill>
                <a:latin typeface="Arial Narrow" panose="020B0606020202030204" pitchFamily="34" charset="0"/>
                <a:cs typeface="Microsoft Sans Serif" panose="020B0604020202020204" pitchFamily="34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Month XX, 2016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883628" y="576591"/>
            <a:ext cx="74279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San Antonio  </a:t>
            </a:r>
            <a:r>
              <a:rPr lang="en-US" sz="8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|</a:t>
            </a:r>
            <a:r>
              <a:rPr lang="en-US" sz="11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  Austin  </a:t>
            </a:r>
            <a:r>
              <a:rPr lang="en-US" sz="8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|</a:t>
            </a:r>
            <a:r>
              <a:rPr lang="en-US" sz="11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  Houston  I  New Braunfels  </a:t>
            </a:r>
            <a:r>
              <a:rPr lang="en-US" sz="8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|</a:t>
            </a:r>
            <a:r>
              <a:rPr lang="en-US" sz="11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  Fort Worth  </a:t>
            </a:r>
            <a:r>
              <a:rPr lang="en-US" sz="8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|</a:t>
            </a:r>
            <a:r>
              <a:rPr lang="en-US" sz="11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  Dallas </a:t>
            </a:r>
          </a:p>
        </p:txBody>
      </p:sp>
      <p:pic>
        <p:nvPicPr>
          <p:cNvPr id="2050" name="Picture 2" descr="O:\MARKETING\misc\Pics Logos Ads etc\P-D Logos\2016 Logo\2016 - White logo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77" y="5830042"/>
            <a:ext cx="2249826" cy="723158"/>
          </a:xfrm>
          <a:prstGeom prst="rect">
            <a:avLst/>
          </a:prstGeom>
          <a:noFill/>
          <a:effectLst>
            <a:outerShdw blurRad="50800" dir="5400000" algn="ctr" rotWithShape="0">
              <a:srgbClr val="000000">
                <a:alpha val="9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59"/>
          <p:cNvSpPr>
            <a:spLocks noGrp="1"/>
          </p:cNvSpPr>
          <p:nvPr>
            <p:ph type="body" sz="quarter" idx="13" hasCustomPrompt="1"/>
          </p:nvPr>
        </p:nvSpPr>
        <p:spPr>
          <a:xfrm>
            <a:off x="906488" y="2743200"/>
            <a:ext cx="7298728" cy="457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buNone/>
              <a:defRPr sz="2000" b="0" spc="0" baseline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31775" indent="0" algn="r">
              <a:buNone/>
              <a:defRPr/>
            </a:lvl2pPr>
          </a:lstStyle>
          <a:p>
            <a:pPr lvl="0"/>
            <a:r>
              <a:rPr lang="en-US" dirty="0"/>
              <a:t>Presented By: Sub Title 2 (20pt)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31" name="Rectangle 30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35" name="Group 34"/>
          <p:cNvGrpSpPr/>
          <p:nvPr userDrawn="1"/>
        </p:nvGrpSpPr>
        <p:grpSpPr>
          <a:xfrm flipH="1" flipV="1">
            <a:off x="-6625" y="6781797"/>
            <a:ext cx="9157248" cy="114310"/>
            <a:chOff x="-6623" y="371842"/>
            <a:chExt cx="9157248" cy="73163"/>
          </a:xfrm>
        </p:grpSpPr>
        <p:sp>
          <p:nvSpPr>
            <p:cNvPr id="39" name="Rectangle 38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 rot="16200000">
              <a:off x="5106919" y="-3598700"/>
              <a:ext cx="73163" cy="8014248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359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TAB Slide (Tab 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27" name="Rectangle 26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-8751" y="105149"/>
            <a:ext cx="161151" cy="6219451"/>
            <a:chOff x="1517619" y="105149"/>
            <a:chExt cx="161151" cy="6219451"/>
          </a:xfrm>
        </p:grpSpPr>
        <p:sp>
          <p:nvSpPr>
            <p:cNvPr id="34" name="Rectangle 33"/>
            <p:cNvSpPr/>
            <p:nvPr userDrawn="1"/>
          </p:nvSpPr>
          <p:spPr>
            <a:xfrm>
              <a:off x="1517619" y="105149"/>
              <a:ext cx="161151" cy="1554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1517619" y="4761501"/>
              <a:ext cx="161151" cy="15630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517619" y="3207021"/>
              <a:ext cx="161151" cy="1554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517619" y="1659629"/>
              <a:ext cx="161151" cy="1554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/>
          <p:cNvSpPr/>
          <p:nvPr userDrawn="1"/>
        </p:nvSpPr>
        <p:spPr>
          <a:xfrm>
            <a:off x="76200" y="210312"/>
            <a:ext cx="355305" cy="13898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 userDrawn="1"/>
        </p:nvSpPr>
        <p:spPr>
          <a:xfrm>
            <a:off x="92559" y="4857250"/>
            <a:ext cx="478299" cy="1371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 userDrawn="1"/>
        </p:nvSpPr>
        <p:spPr>
          <a:xfrm>
            <a:off x="105850" y="3298461"/>
            <a:ext cx="325655" cy="1371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 userDrawn="1"/>
        </p:nvSpPr>
        <p:spPr>
          <a:xfrm>
            <a:off x="76200" y="1740436"/>
            <a:ext cx="355305" cy="1371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 userDrawn="1"/>
        </p:nvSpPr>
        <p:spPr>
          <a:xfrm rot="16200000" flipH="1">
            <a:off x="-442914" y="776289"/>
            <a:ext cx="1371602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1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 rot="16200000" flipH="1">
            <a:off x="-436832" y="2294205"/>
            <a:ext cx="1359440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2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 rot="16200000" flipH="1">
            <a:off x="-363700" y="5374613"/>
            <a:ext cx="137034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cap="all" dirty="0">
                <a:solidFill>
                  <a:schemeClr val="bg1"/>
                </a:solidFill>
                <a:latin typeface="Myriad Pro" pitchFamily="34" charset="0"/>
                <a:cs typeface="Arial" charset="0"/>
              </a:rPr>
              <a:t>TAB  4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 rot="16200000" flipH="1">
            <a:off x="-436833" y="3830367"/>
            <a:ext cx="1359440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cap="all" dirty="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cs typeface="Arial" charset="0"/>
              </a:rPr>
              <a:t>TAB 3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1" name="Title Placeholder 1"/>
          <p:cNvSpPr>
            <a:spLocks noGrp="1"/>
          </p:cNvSpPr>
          <p:nvPr userDrawn="1">
            <p:ph type="title" hasCustomPrompt="1"/>
          </p:nvPr>
        </p:nvSpPr>
        <p:spPr>
          <a:xfrm>
            <a:off x="914398" y="381000"/>
            <a:ext cx="7962901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sp>
        <p:nvSpPr>
          <p:cNvPr id="52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14400" y="947928"/>
            <a:ext cx="7962900" cy="51054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2000" b="1" baseline="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Bullet 1 (22pt)</a:t>
            </a:r>
          </a:p>
          <a:p>
            <a:pPr lvl="1"/>
            <a:r>
              <a:rPr lang="en-US" dirty="0"/>
              <a:t>Sub bullet 1 – only the first letter of the statement is capitalized (20pt)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1"/>
            <a:r>
              <a:rPr lang="en-US" dirty="0"/>
              <a:t>Sub bullet 1 – only the first letter of the statement is capitalized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31" name="Rectangle 30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32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40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40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Heading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/>
          <p:cNvSpPr>
            <a:spLocks noGrp="1"/>
          </p:cNvSpPr>
          <p:nvPr userDrawn="1">
            <p:ph type="title" hasCustomPrompt="1"/>
          </p:nvPr>
        </p:nvSpPr>
        <p:spPr>
          <a:xfrm>
            <a:off x="304800" y="381000"/>
            <a:ext cx="8572500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pic>
        <p:nvPicPr>
          <p:cNvPr id="26" name="Picture 2" descr="O:\MARKETING\misc\Pics Logos Ads etc\P-D Logos\2016 Logo\2016 - White logo (no boxes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3" y="6466824"/>
            <a:ext cx="1277476" cy="2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13" name="Rectangle 12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17" name="Rectangle 16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18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00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40" name="Rectangle 39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20" name="Rectangle 19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22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45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(Thank You - Ques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/>
          <p:cNvSpPr txBox="1">
            <a:spLocks/>
          </p:cNvSpPr>
          <p:nvPr userDrawn="1"/>
        </p:nvSpPr>
        <p:spPr bwMode="auto">
          <a:xfrm>
            <a:off x="503902" y="838200"/>
            <a:ext cx="8107681" cy="3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b="1" cap="all" baseline="0" dirty="0">
                <a:solidFill>
                  <a:srgbClr val="96844D"/>
                </a:solidFill>
                <a:latin typeface="+mj-lt"/>
                <a:cs typeface="Microsoft Sans Serif" panose="020B0604020202020204" pitchFamily="34" charset="0"/>
              </a:rPr>
              <a:t>THANK YOU</a:t>
            </a:r>
          </a:p>
        </p:txBody>
      </p:sp>
      <p:sp>
        <p:nvSpPr>
          <p:cNvPr id="38" name="Title 1"/>
          <p:cNvSpPr txBox="1">
            <a:spLocks/>
          </p:cNvSpPr>
          <p:nvPr userDrawn="1"/>
        </p:nvSpPr>
        <p:spPr bwMode="auto">
          <a:xfrm>
            <a:off x="503902" y="5638800"/>
            <a:ext cx="8106698" cy="3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b="1" cap="all" baseline="0" dirty="0">
                <a:solidFill>
                  <a:srgbClr val="90A870"/>
                </a:solidFill>
                <a:latin typeface="+mj-lt"/>
                <a:cs typeface="Microsoft Sans Serif" panose="020B0604020202020204" pitchFamily="34" charset="0"/>
              </a:rPr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104900"/>
            <a:ext cx="8107362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Client Name or Audience (20pt)</a:t>
            </a:r>
          </a:p>
        </p:txBody>
      </p:sp>
      <p:pic>
        <p:nvPicPr>
          <p:cNvPr id="36" name="Picture 2" descr="O:\MARKETING\misc\Pics Logos Ads etc\P-D Logos\2016 Logo\2016 - Black 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8" b="8782"/>
          <a:stretch/>
        </p:blipFill>
        <p:spPr bwMode="auto">
          <a:xfrm>
            <a:off x="2895600" y="2971800"/>
            <a:ext cx="33870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 userDrawn="1"/>
        </p:nvGrpSpPr>
        <p:grpSpPr>
          <a:xfrm>
            <a:off x="2840" y="-8908"/>
            <a:ext cx="155449" cy="6866908"/>
            <a:chOff x="381002" y="-8907"/>
            <a:chExt cx="39697" cy="6866908"/>
          </a:xfrm>
        </p:grpSpPr>
        <p:sp>
          <p:nvSpPr>
            <p:cNvPr id="39" name="Rectangle 38"/>
            <p:cNvSpPr/>
            <p:nvPr/>
          </p:nvSpPr>
          <p:spPr>
            <a:xfrm>
              <a:off x="381002" y="4572001"/>
              <a:ext cx="39697" cy="2286000"/>
            </a:xfrm>
            <a:prstGeom prst="rect">
              <a:avLst/>
            </a:prstGeom>
            <a:solidFill>
              <a:srgbClr val="90A8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1002" y="2308413"/>
              <a:ext cx="39697" cy="2263587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74836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1002" y="-8907"/>
              <a:ext cx="39697" cy="2317320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B3A369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8988551" y="-8908"/>
            <a:ext cx="155449" cy="6866908"/>
            <a:chOff x="381002" y="-8907"/>
            <a:chExt cx="39697" cy="6866908"/>
          </a:xfrm>
        </p:grpSpPr>
        <p:sp>
          <p:nvSpPr>
            <p:cNvPr id="43" name="Rectangle 42"/>
            <p:cNvSpPr/>
            <p:nvPr/>
          </p:nvSpPr>
          <p:spPr>
            <a:xfrm>
              <a:off x="381002" y="4572001"/>
              <a:ext cx="39697" cy="2286000"/>
            </a:xfrm>
            <a:prstGeom prst="rect">
              <a:avLst/>
            </a:prstGeom>
            <a:solidFill>
              <a:srgbClr val="90A8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1002" y="2308413"/>
              <a:ext cx="39697" cy="2263587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74836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81002" y="-8907"/>
              <a:ext cx="39697" cy="2317320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B3A36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036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(Contact Info - 2 Peop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O:\MARKETING\misc\Pics Logos Ads etc\P-D Logos\2016 Logo\2016 - Black 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8" b="8782"/>
          <a:stretch/>
        </p:blipFill>
        <p:spPr bwMode="auto">
          <a:xfrm>
            <a:off x="2861340" y="762000"/>
            <a:ext cx="33870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3902" y="2362200"/>
            <a:ext cx="8106698" cy="381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2000" baseline="0">
                <a:solidFill>
                  <a:srgbClr val="5E7FA6"/>
                </a:solidFill>
              </a:defRPr>
            </a:lvl1pPr>
          </a:lstStyle>
          <a:p>
            <a:r>
              <a:rPr lang="en-US" dirty="0"/>
              <a:t>Contact Name (20pt)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503902" y="2743200"/>
            <a:ext cx="8106698" cy="381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800" spc="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Vice President, Land Development (18pt)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03902" y="3048000"/>
            <a:ext cx="8106698" cy="304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6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email@pape-dawson.com (16pt)</a:t>
            </a:r>
          </a:p>
        </p:txBody>
      </p:sp>
      <p:sp>
        <p:nvSpPr>
          <p:cNvPr id="4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03902" y="4038600"/>
            <a:ext cx="8106698" cy="381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800" spc="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Vice President, Land Development (18pt)</a:t>
            </a:r>
          </a:p>
        </p:txBody>
      </p:sp>
      <p:sp>
        <p:nvSpPr>
          <p:cNvPr id="43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503902" y="4343400"/>
            <a:ext cx="8106698" cy="304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6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email@pape-dawson.com (16pt)</a:t>
            </a:r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503902" y="5333999"/>
            <a:ext cx="8106698" cy="37106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 eaLnBrk="1" hangingPunct="1">
              <a:buNone/>
              <a:defRPr sz="1600" b="0" spc="0" baseline="0">
                <a:solidFill>
                  <a:srgbClr val="90A87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it-IT" sz="1600" b="1" cap="all" baseline="0" dirty="0">
                <a:solidFill>
                  <a:srgbClr val="8DB153"/>
                </a:solidFill>
                <a:latin typeface="Arial Narrow" panose="020B0606020202030204" pitchFamily="34" charset="0"/>
                <a:cs typeface="Microsoft Sans Serif" panose="020B0604020202020204" pitchFamily="34" charset="0"/>
              </a:rPr>
              <a:t>2000 NW Loop 410, San Antonio, TX 78213</a:t>
            </a:r>
          </a:p>
        </p:txBody>
      </p:sp>
      <p:sp>
        <p:nvSpPr>
          <p:cNvPr id="47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03902" y="5715000"/>
            <a:ext cx="8083346" cy="304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 eaLnBrk="1" hangingPunct="1">
              <a:buNone/>
              <a:defRPr sz="1600" b="0" spc="0" baseline="0">
                <a:solidFill>
                  <a:srgbClr val="90A87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it-IT" sz="1600" b="1" cap="all" baseline="0" dirty="0">
                <a:solidFill>
                  <a:srgbClr val="8DB153"/>
                </a:solidFill>
                <a:latin typeface="Arial Narrow" panose="020B0606020202030204" pitchFamily="34" charset="0"/>
                <a:cs typeface="Microsoft Sans Serif" panose="020B0604020202020204" pitchFamily="34" charset="0"/>
              </a:rPr>
              <a:t>P:  210.375.9000</a:t>
            </a:r>
          </a:p>
        </p:txBody>
      </p:sp>
      <p:sp>
        <p:nvSpPr>
          <p:cNvPr id="48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527254" y="6019800"/>
            <a:ext cx="8083346" cy="304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 eaLnBrk="1" hangingPunct="1">
              <a:buNone/>
              <a:defRPr sz="1600" b="0" spc="0" baseline="0">
                <a:solidFill>
                  <a:srgbClr val="90A87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it-IT" sz="1600" b="1" cap="all" baseline="0" dirty="0">
                <a:solidFill>
                  <a:srgbClr val="8DB153"/>
                </a:solidFill>
                <a:latin typeface="Arial Narrow" panose="020B0606020202030204" pitchFamily="34" charset="0"/>
                <a:cs typeface="Microsoft Sans Serif" panose="020B0604020202020204" pitchFamily="34" charset="0"/>
              </a:rPr>
              <a:t>F:  210.375.9010</a:t>
            </a:r>
          </a:p>
        </p:txBody>
      </p:sp>
      <p:sp>
        <p:nvSpPr>
          <p:cNvPr id="54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501521" y="3657600"/>
            <a:ext cx="8106698" cy="37106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 eaLnBrk="1" hangingPunct="1">
              <a:buNone/>
              <a:defRPr sz="2000" b="1" spc="0" baseline="0">
                <a:solidFill>
                  <a:srgbClr val="5E7F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dirty="0"/>
              <a:t>Contact Name (20pt)</a:t>
            </a:r>
            <a:endParaRPr lang="it-IT" sz="1600" b="1" cap="all" baseline="0" dirty="0">
              <a:solidFill>
                <a:srgbClr val="8DB153"/>
              </a:solidFill>
              <a:latin typeface="Arial Narrow" panose="020B060602020203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840" y="-8908"/>
            <a:ext cx="155449" cy="6866908"/>
            <a:chOff x="381002" y="-8907"/>
            <a:chExt cx="39697" cy="6866908"/>
          </a:xfrm>
        </p:grpSpPr>
        <p:sp>
          <p:nvSpPr>
            <p:cNvPr id="21" name="Rectangle 20"/>
            <p:cNvSpPr/>
            <p:nvPr/>
          </p:nvSpPr>
          <p:spPr>
            <a:xfrm>
              <a:off x="381002" y="4572001"/>
              <a:ext cx="39697" cy="2286000"/>
            </a:xfrm>
            <a:prstGeom prst="rect">
              <a:avLst/>
            </a:prstGeom>
            <a:solidFill>
              <a:srgbClr val="90A8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1002" y="2308413"/>
              <a:ext cx="39697" cy="2263587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74836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1002" y="-8907"/>
              <a:ext cx="39697" cy="2317320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B3A369"/>
                </a:solidFill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8988551" y="-8908"/>
            <a:ext cx="155449" cy="6866908"/>
            <a:chOff x="381002" y="-8907"/>
            <a:chExt cx="39697" cy="6866908"/>
          </a:xfrm>
        </p:grpSpPr>
        <p:sp>
          <p:nvSpPr>
            <p:cNvPr id="25" name="Rectangle 24"/>
            <p:cNvSpPr/>
            <p:nvPr/>
          </p:nvSpPr>
          <p:spPr>
            <a:xfrm>
              <a:off x="381002" y="4572001"/>
              <a:ext cx="39697" cy="2286000"/>
            </a:xfrm>
            <a:prstGeom prst="rect">
              <a:avLst/>
            </a:prstGeom>
            <a:solidFill>
              <a:srgbClr val="90A8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1002" y="2308413"/>
              <a:ext cx="39697" cy="2263587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74836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1002" y="-8907"/>
              <a:ext cx="39697" cy="2317320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B3A36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1279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(Contact Info - 3 Peop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O:\MARKETING\misc\Pics Logos Ads etc\P-D Logos\2016 Logo\2016 - Black 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8" b="8782"/>
          <a:stretch/>
        </p:blipFill>
        <p:spPr bwMode="auto">
          <a:xfrm>
            <a:off x="2861340" y="609600"/>
            <a:ext cx="33870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3902" y="1981200"/>
            <a:ext cx="8106698" cy="386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800" baseline="0">
                <a:solidFill>
                  <a:srgbClr val="5E7FA6"/>
                </a:solidFill>
              </a:defRPr>
            </a:lvl1pPr>
          </a:lstStyle>
          <a:p>
            <a:r>
              <a:rPr lang="en-US" dirty="0"/>
              <a:t>Contact Name (18pt)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503902" y="2286000"/>
            <a:ext cx="8106698" cy="381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600" spc="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Vice President, Land Development (16pt)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03902" y="2590800"/>
            <a:ext cx="8106698" cy="304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email@pape-dawson.com (14pt)</a:t>
            </a:r>
          </a:p>
        </p:txBody>
      </p:sp>
      <p:sp>
        <p:nvSpPr>
          <p:cNvPr id="4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03902" y="3276600"/>
            <a:ext cx="8106698" cy="381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600" spc="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Vice President, Land Development (16pt)</a:t>
            </a:r>
          </a:p>
        </p:txBody>
      </p:sp>
      <p:sp>
        <p:nvSpPr>
          <p:cNvPr id="43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503902" y="3581400"/>
            <a:ext cx="8106698" cy="304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email@pape-dawson.com (14pt)</a:t>
            </a:r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503902" y="5333999"/>
            <a:ext cx="8106698" cy="37106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 eaLnBrk="1" hangingPunct="1">
              <a:buNone/>
              <a:defRPr sz="1600" b="0" spc="0" baseline="0">
                <a:solidFill>
                  <a:srgbClr val="90A87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it-IT" sz="1600" b="1" cap="all" baseline="0" dirty="0">
                <a:solidFill>
                  <a:srgbClr val="8DB153"/>
                </a:solidFill>
                <a:latin typeface="Arial Narrow" panose="020B0606020202030204" pitchFamily="34" charset="0"/>
                <a:cs typeface="Microsoft Sans Serif" panose="020B0604020202020204" pitchFamily="34" charset="0"/>
              </a:rPr>
              <a:t>2000 NW Loop 410, San Antonio, TX 78213</a:t>
            </a:r>
          </a:p>
        </p:txBody>
      </p:sp>
      <p:sp>
        <p:nvSpPr>
          <p:cNvPr id="47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03902" y="5715000"/>
            <a:ext cx="8083346" cy="304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 eaLnBrk="1" hangingPunct="1">
              <a:buNone/>
              <a:defRPr sz="1600" b="0" spc="0" baseline="0">
                <a:solidFill>
                  <a:srgbClr val="90A87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it-IT" sz="1600" b="1" cap="all" baseline="0" dirty="0">
                <a:solidFill>
                  <a:srgbClr val="8DB153"/>
                </a:solidFill>
                <a:latin typeface="Arial Narrow" panose="020B0606020202030204" pitchFamily="34" charset="0"/>
                <a:cs typeface="Microsoft Sans Serif" panose="020B0604020202020204" pitchFamily="34" charset="0"/>
              </a:rPr>
              <a:t>P:  210.375.9000</a:t>
            </a:r>
          </a:p>
        </p:txBody>
      </p:sp>
      <p:sp>
        <p:nvSpPr>
          <p:cNvPr id="48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527254" y="6019800"/>
            <a:ext cx="8083346" cy="304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 eaLnBrk="1" hangingPunct="1">
              <a:buNone/>
              <a:defRPr sz="1600" b="0" spc="0" baseline="0">
                <a:solidFill>
                  <a:srgbClr val="90A87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it-IT" sz="1600" b="1" cap="all" baseline="0" dirty="0">
                <a:solidFill>
                  <a:srgbClr val="8DB153"/>
                </a:solidFill>
                <a:latin typeface="Arial Narrow" panose="020B0606020202030204" pitchFamily="34" charset="0"/>
                <a:cs typeface="Microsoft Sans Serif" panose="020B0604020202020204" pitchFamily="34" charset="0"/>
              </a:rPr>
              <a:t>F:  210.375.9010</a:t>
            </a:r>
          </a:p>
        </p:txBody>
      </p:sp>
      <p:sp>
        <p:nvSpPr>
          <p:cNvPr id="37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503902" y="4267200"/>
            <a:ext cx="8106698" cy="381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600" spc="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Vice President, Land Development (16pt)</a:t>
            </a:r>
          </a:p>
        </p:txBody>
      </p:sp>
      <p:sp>
        <p:nvSpPr>
          <p:cNvPr id="38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503902" y="4572000"/>
            <a:ext cx="8106698" cy="304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email@pape-dawson.com (14pt)</a:t>
            </a:r>
          </a:p>
        </p:txBody>
      </p:sp>
      <p:sp>
        <p:nvSpPr>
          <p:cNvPr id="56" name="Text Placeholder 27"/>
          <p:cNvSpPr>
            <a:spLocks noGrp="1"/>
          </p:cNvSpPr>
          <p:nvPr>
            <p:ph type="body" sz="quarter" idx="23" hasCustomPrompt="1"/>
          </p:nvPr>
        </p:nvSpPr>
        <p:spPr>
          <a:xfrm>
            <a:off x="503902" y="2981738"/>
            <a:ext cx="8106698" cy="37106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 eaLnBrk="1" hangingPunct="1">
              <a:buNone/>
              <a:defRPr sz="1800" b="1" spc="0" baseline="0">
                <a:solidFill>
                  <a:srgbClr val="5E7F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dirty="0"/>
              <a:t>Contact Name (18pt)</a:t>
            </a:r>
            <a:endParaRPr lang="it-IT" sz="1600" b="1" cap="all" baseline="0" dirty="0">
              <a:solidFill>
                <a:srgbClr val="8DB153"/>
              </a:solidFill>
              <a:latin typeface="Arial Narrow" panose="020B060602020203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7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501521" y="3962400"/>
            <a:ext cx="8106698" cy="37106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 eaLnBrk="1" hangingPunct="1">
              <a:buNone/>
              <a:defRPr sz="1800" b="1" spc="0" baseline="0">
                <a:solidFill>
                  <a:srgbClr val="5E7F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dirty="0"/>
              <a:t>Contact Name (18pt)</a:t>
            </a:r>
            <a:endParaRPr lang="it-IT" sz="1600" b="1" cap="all" baseline="0" dirty="0">
              <a:solidFill>
                <a:srgbClr val="8DB153"/>
              </a:solidFill>
              <a:latin typeface="Arial Narrow" panose="020B060602020203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840" y="-8908"/>
            <a:ext cx="155449" cy="6866908"/>
            <a:chOff x="381002" y="-8907"/>
            <a:chExt cx="39697" cy="6866908"/>
          </a:xfrm>
        </p:grpSpPr>
        <p:sp>
          <p:nvSpPr>
            <p:cNvPr id="24" name="Rectangle 23"/>
            <p:cNvSpPr/>
            <p:nvPr/>
          </p:nvSpPr>
          <p:spPr>
            <a:xfrm>
              <a:off x="381002" y="4572001"/>
              <a:ext cx="39697" cy="2286000"/>
            </a:xfrm>
            <a:prstGeom prst="rect">
              <a:avLst/>
            </a:prstGeom>
            <a:solidFill>
              <a:srgbClr val="90A8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1002" y="2308413"/>
              <a:ext cx="39697" cy="2263587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74836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1002" y="-8907"/>
              <a:ext cx="39697" cy="2317320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B3A369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8988551" y="-8908"/>
            <a:ext cx="155449" cy="6866908"/>
            <a:chOff x="381002" y="-8907"/>
            <a:chExt cx="39697" cy="6866908"/>
          </a:xfrm>
        </p:grpSpPr>
        <p:sp>
          <p:nvSpPr>
            <p:cNvPr id="28" name="Rectangle 27"/>
            <p:cNvSpPr/>
            <p:nvPr/>
          </p:nvSpPr>
          <p:spPr>
            <a:xfrm>
              <a:off x="381002" y="4572001"/>
              <a:ext cx="39697" cy="2286000"/>
            </a:xfrm>
            <a:prstGeom prst="rect">
              <a:avLst/>
            </a:prstGeom>
            <a:solidFill>
              <a:srgbClr val="90A8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1002" y="2308413"/>
              <a:ext cx="39697" cy="2263587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74836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1002" y="-8907"/>
              <a:ext cx="39697" cy="2317320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B3A36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19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E867-6D53-1E4E-8078-B7B87C90827C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22DB-1985-FC42-857A-78231D269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(Generi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O:\MARKETING\misc\PowerPoint Presentations\Approved Standard PowerPoint Template\2016\IN PROGRESS\Normas Version\Working Files\PD-Bldg-Air_Front_View (Road Edited) - Small File Siz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/>
          <a:stretch/>
        </p:blipFill>
        <p:spPr bwMode="auto">
          <a:xfrm>
            <a:off x="-6622" y="57155"/>
            <a:ext cx="9150622" cy="68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585216" y="533400"/>
            <a:ext cx="7973567" cy="502462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00994" y="1161217"/>
            <a:ext cx="4241120" cy="62439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Client Name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00994" y="1785610"/>
            <a:ext cx="4241120" cy="8381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2400" b="1" kern="0" spc="0" baseline="0">
                <a:solidFill>
                  <a:srgbClr val="7D9B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Title Goes Here (24pt)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877824" y="762000"/>
            <a:ext cx="74279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San Antonio  </a:t>
            </a:r>
            <a:r>
              <a:rPr lang="en-US" sz="8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|</a:t>
            </a:r>
            <a:r>
              <a:rPr lang="en-US" sz="11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  Austin  </a:t>
            </a:r>
            <a:r>
              <a:rPr lang="en-US" sz="8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|</a:t>
            </a:r>
            <a:r>
              <a:rPr lang="en-US" sz="11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  Houston  </a:t>
            </a:r>
            <a:r>
              <a:rPr lang="en-US" sz="8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|</a:t>
            </a:r>
            <a:r>
              <a:rPr lang="en-US" sz="11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  Fort Worth  </a:t>
            </a:r>
            <a:r>
              <a:rPr lang="en-US" sz="8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|</a:t>
            </a:r>
            <a:r>
              <a:rPr lang="en-US" sz="1100" dirty="0">
                <a:solidFill>
                  <a:schemeClr val="bg1"/>
                </a:solidFill>
                <a:latin typeface="Microsoft Sans Serif" panose="020B0604020202020204" pitchFamily="34" charset="0"/>
                <a:ea typeface="Adobe Heiti Std R" pitchFamily="34" charset="-128"/>
                <a:cs typeface="Microsoft Sans Serif" panose="020B0604020202020204" pitchFamily="34" charset="0"/>
              </a:rPr>
              <a:t>  Dallas </a:t>
            </a:r>
          </a:p>
        </p:txBody>
      </p:sp>
      <p:pic>
        <p:nvPicPr>
          <p:cNvPr id="44" name="Picture Placeholder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9" t="82" r="31469" b="-82"/>
          <a:stretch/>
        </p:blipFill>
        <p:spPr>
          <a:xfrm>
            <a:off x="896609" y="852418"/>
            <a:ext cx="2837192" cy="438659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9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5470397" y="4986010"/>
            <a:ext cx="2740922" cy="274320"/>
          </a:xfrm>
          <a:prstGeom prst="rect">
            <a:avLst/>
          </a:prstGeom>
          <a:effectLst>
            <a:outerShdw blurRad="50800" dist="2540000" dir="16200000" sx="80000" sy="80000" rotWithShape="0">
              <a:prstClr val="black">
                <a:alpha val="9000"/>
              </a:prstClr>
            </a:outerShdw>
          </a:effectLst>
        </p:spPr>
        <p:txBody>
          <a:bodyPr lIns="0" tIns="0" rIns="0" bIns="0" anchor="t" anchorCtr="0">
            <a:noAutofit/>
          </a:bodyPr>
          <a:lstStyle>
            <a:lvl1pPr marL="0" indent="0" algn="r">
              <a:buNone/>
              <a:defRPr sz="160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Microsoft Sans Serif" panose="020B0604020202020204" pitchFamily="34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Month XX, 2016</a:t>
            </a:r>
          </a:p>
        </p:txBody>
      </p:sp>
      <p:pic>
        <p:nvPicPr>
          <p:cNvPr id="28" name="Picture 2" descr="O:\MARKETING\misc\Pics Logos Ads etc\P-D Logos\2016 Logo\2016 - White 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77" y="5830042"/>
            <a:ext cx="2249826" cy="723158"/>
          </a:xfrm>
          <a:prstGeom prst="rect">
            <a:avLst/>
          </a:prstGeom>
          <a:noFill/>
          <a:effectLst>
            <a:outerShdw blurRad="50800" dir="5400000" algn="ctr" rotWithShape="0">
              <a:srgbClr val="000000">
                <a:alpha val="9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27" name="Rectangle 26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37" name="Group 36"/>
          <p:cNvGrpSpPr/>
          <p:nvPr userDrawn="1"/>
        </p:nvGrpSpPr>
        <p:grpSpPr>
          <a:xfrm flipH="1" flipV="1">
            <a:off x="-6625" y="6781797"/>
            <a:ext cx="9157248" cy="114310"/>
            <a:chOff x="-6623" y="371842"/>
            <a:chExt cx="9157248" cy="73163"/>
          </a:xfrm>
        </p:grpSpPr>
        <p:sp>
          <p:nvSpPr>
            <p:cNvPr id="38" name="Rectangle 37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 rot="16200000">
              <a:off x="5106919" y="-3598700"/>
              <a:ext cx="73163" cy="8014248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sp>
        <p:nvSpPr>
          <p:cNvPr id="22" name="Text Placeholder 59"/>
          <p:cNvSpPr>
            <a:spLocks noGrp="1"/>
          </p:cNvSpPr>
          <p:nvPr>
            <p:ph type="body" sz="quarter" idx="12" hasCustomPrompt="1"/>
          </p:nvPr>
        </p:nvSpPr>
        <p:spPr>
          <a:xfrm>
            <a:off x="3997188" y="4495800"/>
            <a:ext cx="4221255" cy="41401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800" b="0" kern="0" spc="0" baseline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31775" indent="0" algn="r">
              <a:buNone/>
              <a:defRPr/>
            </a:lvl2pPr>
          </a:lstStyle>
          <a:p>
            <a:pPr lvl="0"/>
            <a:r>
              <a:rPr lang="en-US" dirty="0"/>
              <a:t>Presented By: Sub Title (18pt)</a:t>
            </a:r>
          </a:p>
        </p:txBody>
      </p:sp>
    </p:spTree>
    <p:extLst>
      <p:ext uri="{BB962C8B-B14F-4D97-AF65-F5344CB8AC3E}">
        <p14:creationId xmlns:p14="http://schemas.microsoft.com/office/powerpoint/2010/main" val="6538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 (no pic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572500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947928"/>
            <a:ext cx="8572499" cy="51054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2000" b="1" baseline="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Bullet 1 (22pt)</a:t>
            </a:r>
          </a:p>
          <a:p>
            <a:pPr lvl="1"/>
            <a:r>
              <a:rPr lang="en-US" dirty="0"/>
              <a:t>Sub bullet 1 – only the first letter of the statement is capitalized (20pt)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1"/>
            <a:r>
              <a:rPr lang="en-US" dirty="0"/>
              <a:t>Sub bullet 1 – only the first letter of the statement is capitalized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14" name="Rectangle 13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22" name="Rectangle 21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29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1676400" y="1066800"/>
            <a:ext cx="6781800" cy="12954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aseline="0">
                <a:solidFill>
                  <a:srgbClr val="7093B0"/>
                </a:solidFill>
              </a:defRPr>
            </a:lvl1pPr>
          </a:lstStyle>
          <a:p>
            <a:r>
              <a:rPr lang="en-US" dirty="0"/>
              <a:t>Section Title Goes Here (36pt)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371600" y="1371600"/>
            <a:ext cx="45719" cy="4267200"/>
          </a:xfrm>
          <a:prstGeom prst="rect">
            <a:avLst/>
          </a:prstGeom>
          <a:solidFill>
            <a:srgbClr val="7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94849" y="827568"/>
            <a:ext cx="45719" cy="4277832"/>
          </a:xfrm>
          <a:prstGeom prst="rect">
            <a:avLst/>
          </a:prstGeom>
          <a:solidFill>
            <a:srgbClr val="968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B3A369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2567940" y="533400"/>
            <a:ext cx="45719" cy="4267200"/>
          </a:xfrm>
          <a:prstGeom prst="rect">
            <a:avLst/>
          </a:prstGeom>
          <a:solidFill>
            <a:srgbClr val="889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7093B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8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 (1 Pi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15000" y="502920"/>
            <a:ext cx="3057525" cy="5440680"/>
          </a:xfrm>
          <a:prstGeom prst="rect">
            <a:avLst/>
          </a:prstGeom>
          <a:ln w="38100">
            <a:solidFill>
              <a:srgbClr val="7093B0"/>
            </a:solidFill>
          </a:ln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Placeholder 1"/>
          <p:cNvSpPr>
            <a:spLocks noGrp="1"/>
          </p:cNvSpPr>
          <p:nvPr userDrawn="1">
            <p:ph type="title" hasCustomPrompt="1"/>
          </p:nvPr>
        </p:nvSpPr>
        <p:spPr>
          <a:xfrm>
            <a:off x="304800" y="381000"/>
            <a:ext cx="5181600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sp>
        <p:nvSpPr>
          <p:cNvPr id="23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4801" y="947928"/>
            <a:ext cx="5181599" cy="50292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2000" b="1" baseline="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Bullet 1 (22pt)</a:t>
            </a:r>
          </a:p>
          <a:p>
            <a:pPr lvl="1"/>
            <a:r>
              <a:rPr lang="en-US" dirty="0"/>
              <a:t>Sub bullet 1 – only the first letter of the statement is capitalized (20pt)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1"/>
            <a:r>
              <a:rPr lang="en-US" dirty="0"/>
              <a:t>Sub bullet 1 – only the first letter of the statement is capitalized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15" name="Rectangle 14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30" name="Rectangle 29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31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 – July 2019</a:t>
            </a:r>
          </a:p>
        </p:txBody>
      </p: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6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 (2 Pic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15000" y="533400"/>
            <a:ext cx="3051175" cy="2560320"/>
          </a:xfrm>
          <a:prstGeom prst="rect">
            <a:avLst/>
          </a:prstGeom>
          <a:ln w="38100">
            <a:solidFill>
              <a:srgbClr val="7093B0"/>
            </a:solidFill>
          </a:ln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715001" y="3391786"/>
            <a:ext cx="3048000" cy="2560320"/>
          </a:xfrm>
          <a:prstGeom prst="rect">
            <a:avLst/>
          </a:prstGeom>
          <a:ln w="38100">
            <a:solidFill>
              <a:srgbClr val="7093B0"/>
            </a:solidFill>
          </a:ln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Placeholder 1"/>
          <p:cNvSpPr>
            <a:spLocks noGrp="1"/>
          </p:cNvSpPr>
          <p:nvPr userDrawn="1">
            <p:ph type="title" hasCustomPrompt="1"/>
          </p:nvPr>
        </p:nvSpPr>
        <p:spPr>
          <a:xfrm>
            <a:off x="304800" y="381000"/>
            <a:ext cx="5181600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sp>
        <p:nvSpPr>
          <p:cNvPr id="23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4801" y="947928"/>
            <a:ext cx="5181599" cy="50292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2000" b="1" baseline="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Bullet 1 (22pt)</a:t>
            </a:r>
          </a:p>
          <a:p>
            <a:pPr lvl="1"/>
            <a:r>
              <a:rPr lang="en-US" dirty="0"/>
              <a:t>Sub bullet 1 – only the first letter of the statement is capitalized (20pt)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1"/>
            <a:r>
              <a:rPr lang="en-US" dirty="0"/>
              <a:t>Sub bullet 1 – only the first letter of the statement is capitalized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16" name="Rectangle 15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31" name="Rectangle 30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32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4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 (3 Pics w Desig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51575" y="533400"/>
            <a:ext cx="2546041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7093B0"/>
            </a:solidFill>
          </a:ln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on image </a:t>
            </a:r>
            <a:br>
              <a:rPr lang="en-US" dirty="0"/>
            </a:br>
            <a:r>
              <a:rPr lang="en-US" dirty="0"/>
              <a:t>icon to insert pic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48400" y="2438400"/>
            <a:ext cx="2546041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A39053"/>
            </a:solidFill>
          </a:ln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on image </a:t>
            </a:r>
            <a:br>
              <a:rPr lang="en-US" dirty="0"/>
            </a:br>
            <a:r>
              <a:rPr lang="en-US" dirty="0"/>
              <a:t>icon to insert pic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48400" y="4343400"/>
            <a:ext cx="2546041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799846"/>
            </a:solidFill>
          </a:ln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on image </a:t>
            </a:r>
            <a:br>
              <a:rPr lang="en-US" dirty="0"/>
            </a:br>
            <a:r>
              <a:rPr lang="en-US" dirty="0"/>
              <a:t>icon to insert pic</a:t>
            </a:r>
          </a:p>
        </p:txBody>
      </p:sp>
      <p:pic>
        <p:nvPicPr>
          <p:cNvPr id="44" name="Picture 2" descr="O:\MARKETING\misc\Pics Logos Ads etc\P-D Logos\2016 Logo\2016 - White logo (no boxes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3" y="6466824"/>
            <a:ext cx="1277476" cy="2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Placeholder 1"/>
          <p:cNvSpPr>
            <a:spLocks noGrp="1"/>
          </p:cNvSpPr>
          <p:nvPr userDrawn="1">
            <p:ph type="title" hasCustomPrompt="1"/>
          </p:nvPr>
        </p:nvSpPr>
        <p:spPr>
          <a:xfrm>
            <a:off x="304800" y="381000"/>
            <a:ext cx="5486400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sp>
        <p:nvSpPr>
          <p:cNvPr id="24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4801" y="947928"/>
            <a:ext cx="5486399" cy="50292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2000" b="1" baseline="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Bullet 1 (22pt)</a:t>
            </a:r>
          </a:p>
          <a:p>
            <a:pPr lvl="1"/>
            <a:r>
              <a:rPr lang="en-US" dirty="0"/>
              <a:t>Sub bullet 1 – only the first letter of the statement is capitalized (20pt)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1"/>
            <a:r>
              <a:rPr lang="en-US" dirty="0"/>
              <a:t>Sub bullet 1 – only the first letter of the statement is capitalized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21" name="Rectangle 20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34" name="Rectangle 33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39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41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9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Medium Pictur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-8908"/>
            <a:ext cx="9144000" cy="68669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81000" y="990600"/>
            <a:ext cx="4047480" cy="4953000"/>
          </a:xfrm>
          <a:prstGeom prst="rect">
            <a:avLst/>
          </a:prstGeom>
          <a:ln w="38100">
            <a:solidFill>
              <a:srgbClr val="7093B0"/>
            </a:solidFill>
          </a:ln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15520" y="990600"/>
            <a:ext cx="3971280" cy="4953000"/>
          </a:xfrm>
          <a:prstGeom prst="rect">
            <a:avLst/>
          </a:prstGeom>
          <a:ln w="38100">
            <a:solidFill>
              <a:srgbClr val="7093B0"/>
            </a:solidFill>
          </a:ln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1" name="Picture 2" descr="O:\MARKETING\misc\Pics Logos Ads etc\P-D Logos\2016 Logo\2016 - White logo (no boxes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3" y="6466824"/>
            <a:ext cx="1277476" cy="2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Placeholder 1"/>
          <p:cNvSpPr>
            <a:spLocks noGrp="1"/>
          </p:cNvSpPr>
          <p:nvPr userDrawn="1">
            <p:ph type="title" hasCustomPrompt="1"/>
          </p:nvPr>
        </p:nvSpPr>
        <p:spPr>
          <a:xfrm>
            <a:off x="381000" y="381000"/>
            <a:ext cx="8305800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>
                <a:solidFill>
                  <a:srgbClr val="6D8A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16" name="Rectangle 15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-6614" y="6324600"/>
            <a:ext cx="8464814" cy="536450"/>
            <a:chOff x="-6614" y="6324600"/>
            <a:chExt cx="8464814" cy="536450"/>
          </a:xfrm>
        </p:grpSpPr>
        <p:sp>
          <p:nvSpPr>
            <p:cNvPr id="20" name="Rectangle 19"/>
            <p:cNvSpPr/>
            <p:nvPr userDrawn="1"/>
          </p:nvSpPr>
          <p:spPr>
            <a:xfrm rot="5400000" flipH="1">
              <a:off x="3957568" y="2360418"/>
              <a:ext cx="536450" cy="846481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pic>
          <p:nvPicPr>
            <p:cNvPr id="23" name="Picture 2" descr="O:\MARKETING\misc\Pics Logos Ads etc\P-D Logos\2016 Logo\2016 - White logo (no boxes)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3" y="6466824"/>
              <a:ext cx="1277476" cy="27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1600200" y="6444874"/>
            <a:ext cx="6711824" cy="295919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  <a:defRPr lang="en-US" sz="1500" b="1" i="0" kern="1200" cap="all" spc="0" baseline="0" dirty="0" smtClean="0">
                <a:solidFill>
                  <a:schemeClr val="tx1"/>
                </a:solidFill>
                <a:latin typeface="+mj-lt"/>
                <a:ea typeface="+mn-ea"/>
                <a:cs typeface="Microsoft Sans Serif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cap="non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ATLAS 14 Overview and Update</a:t>
            </a: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458200" y="6324615"/>
            <a:ext cx="685800" cy="536441"/>
          </a:xfrm>
          <a:prstGeom prst="rect">
            <a:avLst/>
          </a:prstGeom>
          <a:solidFill>
            <a:srgbClr val="A5BE8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9C709-4620-4B75-84EE-4BFFA24C9FFF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2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 txBox="1">
            <a:spLocks/>
          </p:cNvSpPr>
          <p:nvPr userDrawn="1"/>
        </p:nvSpPr>
        <p:spPr>
          <a:xfrm>
            <a:off x="304800" y="381000"/>
            <a:ext cx="8572500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 baseline="0">
                <a:solidFill>
                  <a:srgbClr val="6D8AA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Subject Heading (26pt)</a:t>
            </a:r>
          </a:p>
        </p:txBody>
      </p:sp>
      <p:sp>
        <p:nvSpPr>
          <p:cNvPr id="20" name="Text Placeholder 4"/>
          <p:cNvSpPr txBox="1">
            <a:spLocks/>
          </p:cNvSpPr>
          <p:nvPr userDrawn="1"/>
        </p:nvSpPr>
        <p:spPr>
          <a:xfrm>
            <a:off x="304801" y="947928"/>
            <a:ext cx="8572499" cy="51054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§"/>
              <a:defRPr sz="2200" b="1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Bullet 1 (22pt)</a:t>
            </a:r>
          </a:p>
          <a:p>
            <a:pPr lvl="1"/>
            <a:r>
              <a:rPr lang="en-US" dirty="0"/>
              <a:t>Sub bullet 1 – only the first letter of the statement is capitalized (20pt)</a:t>
            </a:r>
          </a:p>
          <a:p>
            <a:pPr lvl="2"/>
            <a:r>
              <a:rPr lang="en-US" dirty="0"/>
              <a:t>third level (20pt)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</a:p>
          <a:p>
            <a:pPr lvl="1"/>
            <a:r>
              <a:rPr lang="en-US" dirty="0"/>
              <a:t>Sub bullet 1 – only the first letter of the statement is capitalized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 flipH="1" flipV="1">
            <a:off x="-6624" y="1"/>
            <a:ext cx="9150623" cy="114308"/>
            <a:chOff x="-6623" y="371843"/>
            <a:chExt cx="9150623" cy="73162"/>
          </a:xfrm>
        </p:grpSpPr>
        <p:sp>
          <p:nvSpPr>
            <p:cNvPr id="18" name="Rectangle 17"/>
            <p:cNvSpPr/>
            <p:nvPr/>
          </p:nvSpPr>
          <p:spPr>
            <a:xfrm rot="16200000">
              <a:off x="252717" y="112504"/>
              <a:ext cx="73158" cy="591838"/>
            </a:xfrm>
            <a:prstGeom prst="rect">
              <a:avLst/>
            </a:prstGeom>
            <a:solidFill>
              <a:srgbClr val="A5B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16200000">
              <a:off x="824215" y="132841"/>
              <a:ext cx="73158" cy="551162"/>
            </a:xfrm>
            <a:prstGeom prst="rect">
              <a:avLst/>
            </a:prstGeom>
            <a:solidFill>
              <a:srgbClr val="B2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rot="16200000">
              <a:off x="5103607" y="-3595388"/>
              <a:ext cx="73162" cy="8007624"/>
            </a:xfrm>
            <a:prstGeom prst="rect">
              <a:avLst/>
            </a:prstGeom>
            <a:solidFill>
              <a:srgbClr val="709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D9BC1"/>
                </a:solidFill>
              </a:endParaR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6614" y="6324600"/>
            <a:ext cx="9150614" cy="536456"/>
            <a:chOff x="-6614" y="6324600"/>
            <a:chExt cx="9150614" cy="536456"/>
          </a:xfrm>
        </p:grpSpPr>
        <p:grpSp>
          <p:nvGrpSpPr>
            <p:cNvPr id="23" name="Group 22"/>
            <p:cNvGrpSpPr/>
            <p:nvPr userDrawn="1"/>
          </p:nvGrpSpPr>
          <p:grpSpPr>
            <a:xfrm>
              <a:off x="-6614" y="6324600"/>
              <a:ext cx="8464814" cy="536450"/>
              <a:chOff x="-6614" y="6324600"/>
              <a:chExt cx="8464814" cy="536450"/>
            </a:xfrm>
          </p:grpSpPr>
          <p:sp>
            <p:nvSpPr>
              <p:cNvPr id="24" name="Rectangle 23"/>
              <p:cNvSpPr/>
              <p:nvPr userDrawn="1"/>
            </p:nvSpPr>
            <p:spPr>
              <a:xfrm rot="5400000" flipH="1">
                <a:off x="3957568" y="2360418"/>
                <a:ext cx="536450" cy="8464814"/>
              </a:xfrm>
              <a:prstGeom prst="rect">
                <a:avLst/>
              </a:prstGeom>
              <a:solidFill>
                <a:srgbClr val="7093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7D9BC1"/>
                  </a:solidFill>
                </a:endParaRPr>
              </a:p>
            </p:txBody>
          </p:sp>
          <p:pic>
            <p:nvPicPr>
              <p:cNvPr id="30" name="Picture 2" descr="O:\MARKETING\misc\Pics Logos Ads etc\P-D Logos\2016 Logo\2016 - White logo (no boxes).png"/>
              <p:cNvPicPr>
                <a:picLocks noChangeAspect="1" noChangeArrowheads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933" y="6466824"/>
                <a:ext cx="1277476" cy="273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Text Placeholder 8"/>
            <p:cNvSpPr txBox="1">
              <a:spLocks/>
            </p:cNvSpPr>
            <p:nvPr userDrawn="1"/>
          </p:nvSpPr>
          <p:spPr>
            <a:xfrm>
              <a:off x="1600200" y="6444874"/>
              <a:ext cx="6711824" cy="295919"/>
            </a:xfrm>
            <a:prstGeom prst="rect">
              <a:avLst/>
            </a:prstGeom>
          </p:spPr>
          <p:txBody>
            <a:bodyPr anchor="ctr" anchorCtr="0">
              <a:normAutofit fontScale="92500" lnSpcReduction="10000"/>
            </a:bodyPr>
            <a:lstStyle>
              <a:lvl1pPr marL="0" indent="0" algn="r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80000"/>
                <a:buFont typeface="Wingdings" panose="05000000000000000000" pitchFamily="2" charset="2"/>
                <a:buNone/>
                <a:defRPr lang="en-US" sz="1500" b="1" i="0" kern="1200" cap="all" spc="0" baseline="0" dirty="0" smtClean="0">
                  <a:solidFill>
                    <a:schemeClr val="tx1"/>
                  </a:solidFill>
                  <a:latin typeface="+mj-lt"/>
                  <a:ea typeface="+mn-ea"/>
                  <a:cs typeface="Microsoft Sans Serif" panose="020B0604020202020204" pitchFamily="34" charset="0"/>
                </a:defRPr>
              </a:lvl1pPr>
              <a:lvl2pPr marL="573088" indent="-341313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anose="05000000000000000000" pitchFamily="2" charset="2"/>
                <a:buChar char="ü"/>
                <a:defRPr sz="2000" b="1" kern="1200" spc="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2pPr>
              <a:lvl3pPr marL="804863" marR="0" indent="-2317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Calibri" panose="020F0502020204030204" pitchFamily="34" charset="0"/>
                <a:buChar char="»"/>
                <a:tabLst/>
                <a:defRPr lang="en-US" sz="2000" b="0" kern="1200" spc="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cap="none" baseline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ATLAS 14 Overview and Update</a:t>
              </a:r>
            </a:p>
          </p:txBody>
        </p:sp>
        <p:sp>
          <p:nvSpPr>
            <p:cNvPr id="32" name="Slide Number Placeholder 5"/>
            <p:cNvSpPr txBox="1">
              <a:spLocks/>
            </p:cNvSpPr>
            <p:nvPr userDrawn="1"/>
          </p:nvSpPr>
          <p:spPr>
            <a:xfrm>
              <a:off x="8458200" y="6324615"/>
              <a:ext cx="685800" cy="536441"/>
            </a:xfrm>
            <a:prstGeom prst="rect">
              <a:avLst/>
            </a:prstGeom>
            <a:solidFill>
              <a:srgbClr val="A5BE84"/>
            </a:solidFill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600" b="1" kern="1200">
                  <a:solidFill>
                    <a:schemeClr val="bg1"/>
                  </a:solidFill>
                  <a:latin typeface="Microsoft Sans Serif" panose="020B0604020202020204" pitchFamily="34" charset="0"/>
                  <a:ea typeface="+mn-ea"/>
                  <a:cs typeface="Microsoft Sans Serif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B19C709-4620-4B75-84EE-4BFFA24C9FFF}" type="slidenum">
                <a:rPr lang="en-US" sz="16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pPr/>
                <a:t>‹#›</a:t>
              </a:fld>
              <a:endParaRPr lang="en-US" sz="1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44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2" r:id="rId2"/>
    <p:sldLayoutId id="2147483667" r:id="rId3"/>
    <p:sldLayoutId id="2147483706" r:id="rId4"/>
    <p:sldLayoutId id="2147483707" r:id="rId5"/>
    <p:sldLayoutId id="2147483701" r:id="rId6"/>
    <p:sldLayoutId id="2147483658" r:id="rId7"/>
    <p:sldLayoutId id="2147483664" r:id="rId8"/>
    <p:sldLayoutId id="2147483673" r:id="rId9"/>
    <p:sldLayoutId id="2147483650" r:id="rId10"/>
    <p:sldLayoutId id="2147483661" r:id="rId11"/>
    <p:sldLayoutId id="2147483685" r:id="rId12"/>
    <p:sldLayoutId id="2147483689" r:id="rId13"/>
    <p:sldLayoutId id="2147483688" r:id="rId14"/>
    <p:sldLayoutId id="2147483686" r:id="rId15"/>
    <p:sldLayoutId id="2147483687" r:id="rId16"/>
    <p:sldLayoutId id="2147483690" r:id="rId17"/>
    <p:sldLayoutId id="2147483691" r:id="rId18"/>
    <p:sldLayoutId id="2147483692" r:id="rId19"/>
    <p:sldLayoutId id="2147483693" r:id="rId20"/>
    <p:sldLayoutId id="2147483678" r:id="rId21"/>
    <p:sldLayoutId id="2147483651" r:id="rId22"/>
    <p:sldLayoutId id="2147483657" r:id="rId23"/>
    <p:sldLayoutId id="2147483665" r:id="rId24"/>
    <p:sldLayoutId id="2147483666" r:id="rId25"/>
    <p:sldLayoutId id="2147483708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 baseline="0">
          <a:solidFill>
            <a:srgbClr val="6D8AA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Clr>
          <a:schemeClr val="tx1">
            <a:lumMod val="75000"/>
            <a:lumOff val="25000"/>
          </a:schemeClr>
        </a:buClr>
        <a:buSzPct val="80000"/>
        <a:buFont typeface="Wingdings" panose="05000000000000000000" pitchFamily="2" charset="2"/>
        <a:buChar char="§"/>
        <a:defRPr sz="2200" b="1" kern="1200" spc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3088" indent="-341313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Wingdings" panose="05000000000000000000" pitchFamily="2" charset="2"/>
        <a:buChar char="ü"/>
        <a:defRPr sz="2000" b="1" kern="1200" spc="0" baseline="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2pPr>
      <a:lvl3pPr marL="804863" marR="0" indent="-2317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>
            <a:lumMod val="50000"/>
            <a:lumOff val="50000"/>
          </a:schemeClr>
        </a:buClr>
        <a:buSzPct val="80000"/>
        <a:buFont typeface="Calibri" panose="020F0502020204030204" pitchFamily="34" charset="0"/>
        <a:buChar char="»"/>
        <a:tabLst/>
        <a:defRPr lang="en-US" sz="2000" b="0" kern="1200" spc="0" baseline="0" dirty="0" smtClean="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ATLAS 14</a:t>
            </a:r>
            <a:br>
              <a:rPr lang="en-US" sz="2800" dirty="0"/>
            </a:br>
            <a:r>
              <a:rPr lang="en-US" sz="2800" dirty="0"/>
              <a:t>Overview and Update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57600" y="2971800"/>
            <a:ext cx="4631728" cy="582614"/>
          </a:xfrm>
        </p:spPr>
        <p:txBody>
          <a:bodyPr/>
          <a:lstStyle/>
          <a:p>
            <a:r>
              <a:rPr lang="en-US" dirty="0"/>
              <a:t>July 16, 2019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90600" y="2209800"/>
            <a:ext cx="7298728" cy="457199"/>
          </a:xfrm>
        </p:spPr>
        <p:txBody>
          <a:bodyPr/>
          <a:lstStyle/>
          <a:p>
            <a:r>
              <a:rPr lang="en-US" dirty="0"/>
              <a:t>Presented By: Mark Ramseur, Managing Principal, Central Texas</a:t>
            </a:r>
          </a:p>
          <a:p>
            <a:r>
              <a:rPr lang="en-US" dirty="0"/>
              <a:t>For: Texas Realtors, Webinar</a:t>
            </a:r>
          </a:p>
        </p:txBody>
      </p:sp>
    </p:spTree>
    <p:extLst>
      <p:ext uri="{BB962C8B-B14F-4D97-AF65-F5344CB8AC3E}">
        <p14:creationId xmlns:p14="http://schemas.microsoft.com/office/powerpoint/2010/main" val="330695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8459"/>
            <a:ext cx="9144000" cy="4472291"/>
          </a:xfrm>
          <a:prstGeom prst="rect">
            <a:avLst/>
          </a:prstGeom>
          <a:solidFill>
            <a:srgbClr val="1F5B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900"/>
              </a:spcAft>
              <a:defRPr/>
            </a:pPr>
            <a:endParaRPr lang="en-US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  <a:defRPr/>
            </a:pPr>
            <a:endParaRPr lang="en-US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  <a:defRPr/>
            </a:pPr>
            <a:endParaRPr lang="en-US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  <a:defRPr/>
            </a:pPr>
            <a:endParaRPr lang="en-US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  <a:defRPr/>
            </a:pPr>
            <a:endParaRPr lang="en-US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  <a:defRPr/>
            </a:pPr>
            <a:endParaRPr lang="en-US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  <a:defRPr/>
            </a:pPr>
            <a:endParaRPr lang="en-US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  <a:defRPr/>
            </a:pPr>
            <a:endParaRPr lang="en-US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  <a:defRPr/>
            </a:pPr>
            <a:endParaRPr lang="en-US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  <a:defRPr/>
            </a:pPr>
            <a:endParaRPr lang="en-US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  <a:defRPr/>
            </a:pPr>
            <a:endParaRPr lang="en-US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Other Public Entities</a:t>
            </a:r>
          </a:p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 Central Texas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8335" y="1632995"/>
            <a:ext cx="3988106" cy="4822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Gotham" charset="0"/>
                <a:cs typeface="Arial" panose="020B0604020202020204" pitchFamily="34" charset="0"/>
              </a:rPr>
              <a:t>Recommended Response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5955" y="2057401"/>
            <a:ext cx="3724687" cy="32003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  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Development Code amendments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  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Drainage Criteria Manual revisions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  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Floodplain Study and Mapping Updates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  <a:defRPr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  <a:defRPr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023A5-DD7E-45C7-B4C0-61599D9BE8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645" y="1518527"/>
            <a:ext cx="4895356" cy="4472292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04800" y="381000"/>
            <a:ext cx="85725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 baseline="0">
                <a:solidFill>
                  <a:srgbClr val="6D8AA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City of Austin’s Response</a:t>
            </a:r>
          </a:p>
        </p:txBody>
      </p:sp>
    </p:spTree>
    <p:extLst>
      <p:ext uri="{BB962C8B-B14F-4D97-AF65-F5344CB8AC3E}">
        <p14:creationId xmlns:p14="http://schemas.microsoft.com/office/powerpoint/2010/main" val="11869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47929"/>
            <a:ext cx="9144000" cy="5052822"/>
          </a:xfrm>
          <a:prstGeom prst="rect">
            <a:avLst/>
          </a:prstGeom>
          <a:solidFill>
            <a:srgbClr val="1F5B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6905" y="1144713"/>
            <a:ext cx="8852081" cy="4822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Gotham" charset="0"/>
                <a:cs typeface="Arial" panose="020B0604020202020204" pitchFamily="34" charset="0"/>
              </a:rPr>
              <a:t>Step 1 – Land Development Code Amendments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4999" y="1626985"/>
            <a:ext cx="8689445" cy="33515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definition of floodplains: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100-year floodplain updated to what is now the </a:t>
            </a: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500-year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25-year floodplain updated to what is now </a:t>
            </a: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100-year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limit construction of new buildings in areas of known flood risk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redevelopment exception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the Colorado River exception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freeboard requirements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04800" y="381000"/>
            <a:ext cx="85725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 baseline="0">
                <a:solidFill>
                  <a:srgbClr val="6D8AA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City of Austin’s Response</a:t>
            </a:r>
          </a:p>
        </p:txBody>
      </p:sp>
    </p:spTree>
    <p:extLst>
      <p:ext uri="{BB962C8B-B14F-4D97-AF65-F5344CB8AC3E}">
        <p14:creationId xmlns:p14="http://schemas.microsoft.com/office/powerpoint/2010/main" val="38982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5033" cy="5181600"/>
          </a:xfrm>
          <a:prstGeom prst="rect">
            <a:avLst/>
          </a:prstGeom>
          <a:solidFill>
            <a:srgbClr val="1F5B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533400"/>
            <a:ext cx="3650537" cy="69493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100" dirty="0">
                <a:solidFill>
                  <a:schemeClr val="bg1"/>
                </a:solidFill>
                <a:ea typeface="Gotham" charset="0"/>
              </a:rPr>
              <a:t>Create a redevelopment exception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4C8790-9E43-4951-81AD-7669B8B516C7}"/>
              </a:ext>
            </a:extLst>
          </p:cNvPr>
          <p:cNvSpPr/>
          <p:nvPr/>
        </p:nvSpPr>
        <p:spPr>
          <a:xfrm>
            <a:off x="-152400" y="1228333"/>
            <a:ext cx="4425053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>
              <a:spcAft>
                <a:spcPts val="90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approval process for a residential building in the floodplain if:</a:t>
            </a:r>
          </a:p>
          <a:p>
            <a:pPr lvl="2" indent="-342900"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Replaces an existing residential building</a:t>
            </a:r>
          </a:p>
          <a:p>
            <a:pPr lvl="2" indent="-342900"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 floor elevation is at least 2 feet above the 100-year floodplain</a:t>
            </a:r>
          </a:p>
          <a:p>
            <a:pPr lvl="2" indent="-342900"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increase number of dwelling units</a:t>
            </a:r>
          </a:p>
          <a:p>
            <a:pPr lvl="2" indent="-342900"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adverse flooding impact</a:t>
            </a:r>
          </a:p>
          <a:p>
            <a:pPr marL="342900" lvl="2">
              <a:spcAft>
                <a:spcPts val="90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these 4 conditions are met, the safe access requirement is waived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9C1F1-389E-4357-80C7-927504182B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24" r="2547" b="2222"/>
          <a:stretch/>
        </p:blipFill>
        <p:spPr>
          <a:xfrm>
            <a:off x="4367787" y="380999"/>
            <a:ext cx="4776213" cy="5257801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BAAB28E-8F57-4BD6-A2EA-3AC97B38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0415" y="5722482"/>
            <a:ext cx="2057400" cy="273844"/>
          </a:xfrm>
        </p:spPr>
        <p:txBody>
          <a:bodyPr/>
          <a:lstStyle/>
          <a:p>
            <a:fld id="{809C22DB-1985-FC42-857A-78231D269B3D}" type="slidenum"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5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B7E22F2-6EAB-4B7A-A073-85C8893FB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8572500" cy="3810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1D7FEF-3AAE-44F0-9D7E-D8A60C51D8C8}"/>
              </a:ext>
            </a:extLst>
          </p:cNvPr>
          <p:cNvSpPr txBox="1">
            <a:spLocks/>
          </p:cNvSpPr>
          <p:nvPr/>
        </p:nvSpPr>
        <p:spPr>
          <a:xfrm>
            <a:off x="304800" y="381000"/>
            <a:ext cx="85725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 baseline="0">
                <a:solidFill>
                  <a:srgbClr val="6D8AA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City of Austin’s Response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7F99E5-7FFA-4F63-A7A2-C75D7DBEFD3D}"/>
              </a:ext>
            </a:extLst>
          </p:cNvPr>
          <p:cNvSpPr txBox="1">
            <a:spLocks/>
          </p:cNvSpPr>
          <p:nvPr/>
        </p:nvSpPr>
        <p:spPr>
          <a:xfrm>
            <a:off x="411982" y="947928"/>
            <a:ext cx="8496300" cy="919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§"/>
              <a:defRPr sz="2200" b="1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City of Austin has been working with a number of stakeholders on the first draft of the ordinance.  </a:t>
            </a:r>
          </a:p>
          <a:p>
            <a:r>
              <a:rPr lang="en-US" dirty="0"/>
              <a:t>Updated draft expected in the next few weeks.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5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507" y="480058"/>
            <a:ext cx="6247119" cy="58445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626" y="498734"/>
            <a:ext cx="4239574" cy="5818246"/>
          </a:xfrm>
          <a:prstGeom prst="rect">
            <a:avLst/>
          </a:prstGeom>
          <a:solidFill>
            <a:srgbClr val="1F5B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5954" y="609600"/>
            <a:ext cx="4163173" cy="35246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0"/>
              </a:spcAft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  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Drainage Criteria Manual revisions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F73DEF-3D1D-4319-AAAE-15DE4C354230}"/>
              </a:ext>
            </a:extLst>
          </p:cNvPr>
          <p:cNvSpPr/>
          <p:nvPr/>
        </p:nvSpPr>
        <p:spPr>
          <a:xfrm>
            <a:off x="-228600" y="1447800"/>
            <a:ext cx="472440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342900"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 14 updates rainfall rates that are used to determine:</a:t>
            </a:r>
          </a:p>
          <a:p>
            <a:pPr marL="1028700" lvl="2" indent="-342900"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Floodplain location</a:t>
            </a:r>
          </a:p>
          <a:p>
            <a:pPr marL="1028700" lvl="2" indent="-342900"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storm drain pipes, inlets, and ditches</a:t>
            </a:r>
          </a:p>
          <a:p>
            <a:pPr marL="1028700" lvl="2" indent="-342900"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Detention pond size</a:t>
            </a:r>
          </a:p>
          <a:p>
            <a:pPr marL="571500" lvl="1" indent="-342900"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a part of the 1</a:t>
            </a:r>
            <a:r>
              <a:rPr lang="en-US" sz="21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round draft ordinance revisions.  Separate process.</a:t>
            </a:r>
          </a:p>
          <a:p>
            <a:pPr marL="571500" lvl="1" indent="-342900"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Phased projects</a:t>
            </a:r>
          </a:p>
          <a:p>
            <a:pPr marL="571500" lvl="1" indent="-342900"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drainage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16791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48200" y="109934"/>
            <a:ext cx="4495799" cy="6212900"/>
          </a:xfrm>
          <a:prstGeom prst="rect">
            <a:avLst/>
          </a:prstGeom>
          <a:solidFill>
            <a:srgbClr val="1F5B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24399" y="533400"/>
            <a:ext cx="4343401" cy="1371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0"/>
              </a:spcAft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  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Floodplain Study and Mapping Updates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F73DEF-3D1D-4319-AAAE-15DE4C354230}"/>
              </a:ext>
            </a:extLst>
          </p:cNvPr>
          <p:cNvSpPr/>
          <p:nvPr/>
        </p:nvSpPr>
        <p:spPr>
          <a:xfrm>
            <a:off x="4267200" y="1649340"/>
            <a:ext cx="47244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to take 2 - 3 years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complete, will provide data to FEMA to update flood insurance maps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194" y="15240"/>
            <a:ext cx="4959394" cy="63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200"/>
            <a:ext cx="9144000" cy="6248400"/>
          </a:xfrm>
          <a:prstGeom prst="rect">
            <a:avLst/>
          </a:prstGeom>
          <a:solidFill>
            <a:srgbClr val="1F5B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730718"/>
            <a:ext cx="7760297" cy="4179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Gotham" charset="0"/>
                <a:cs typeface="Arial" panose="020B0604020202020204" pitchFamily="34" charset="0"/>
              </a:rPr>
              <a:t>Next Steps/Timeline (from City of Austin)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9374" y="1295401"/>
            <a:ext cx="8462505" cy="3657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350"/>
              </a:spcAft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Now –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  Discussing stakeholder comments on draft ordinance (Step 1). Updated ordinance language due out late July.</a:t>
            </a:r>
          </a:p>
          <a:p>
            <a:pPr>
              <a:spcAft>
                <a:spcPts val="1350"/>
              </a:spcAft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September - November 2019 –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Public Hearings at Boards and Commissions and City Council (by end of 2019) to approve step 1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ordinace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350"/>
              </a:spcAft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Summer 2019 –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Start Drainage Criteria Manual updates (Step 2 rules change process)</a:t>
            </a:r>
          </a:p>
          <a:p>
            <a:pPr>
              <a:spcAft>
                <a:spcPts val="1350"/>
              </a:spcAft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2019 to 2021 –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Re-mapping of Austin floodplains (Step 3)</a:t>
            </a:r>
          </a:p>
          <a:p>
            <a:pPr>
              <a:spcAft>
                <a:spcPts val="1350"/>
              </a:spcAft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2022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–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 FEMA map updates 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ea typeface="Helvetica Light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EFC7B2-C888-4B59-BB9C-739CD26D49E0}"/>
              </a:ext>
            </a:extLst>
          </p:cNvPr>
          <p:cNvSpPr txBox="1">
            <a:spLocks/>
          </p:cNvSpPr>
          <p:nvPr/>
        </p:nvSpPr>
        <p:spPr>
          <a:xfrm>
            <a:off x="192121" y="5353643"/>
            <a:ext cx="7760297" cy="4179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Gotham" charset="0"/>
                <a:cs typeface="Arial" panose="020B0604020202020204" pitchFamily="34" charset="0"/>
              </a:rPr>
              <a:t>Other Entities in Central Texas</a:t>
            </a:r>
          </a:p>
        </p:txBody>
      </p:sp>
    </p:spTree>
    <p:extLst>
      <p:ext uri="{BB962C8B-B14F-4D97-AF65-F5344CB8AC3E}">
        <p14:creationId xmlns:p14="http://schemas.microsoft.com/office/powerpoint/2010/main" val="25777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B0828E60-100F-4D3B-BFAF-200799355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861"/>
            <a:ext cx="4381500" cy="60507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4F3636-E93D-4FA4-BD7F-AFD6BAC9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Antonio Area Update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E5665F-60A2-4F16-B160-7E5930C9CB90}"/>
              </a:ext>
            </a:extLst>
          </p:cNvPr>
          <p:cNvSpPr txBox="1">
            <a:spLocks/>
          </p:cNvSpPr>
          <p:nvPr/>
        </p:nvSpPr>
        <p:spPr>
          <a:xfrm>
            <a:off x="304801" y="1752600"/>
            <a:ext cx="5029199" cy="35052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§"/>
              <a:defRPr sz="2200" b="1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Includes 5 precipitation areas across the City:</a:t>
            </a:r>
          </a:p>
          <a:p>
            <a:pPr marL="231775" lvl="1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dirty="0"/>
              <a:t>	PA-1	12.87”</a:t>
            </a:r>
          </a:p>
          <a:p>
            <a:pPr marL="231775" lvl="1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dirty="0"/>
              <a:t>	PA-2	12.49”</a:t>
            </a:r>
          </a:p>
          <a:p>
            <a:pPr marL="231775" lvl="1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dirty="0"/>
              <a:t>	PA-3	11.97”</a:t>
            </a:r>
          </a:p>
          <a:p>
            <a:pPr marL="231775" lvl="1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dirty="0"/>
              <a:t>	PA-4	11.50”</a:t>
            </a:r>
          </a:p>
          <a:p>
            <a:pPr marL="231775" lvl="1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dirty="0"/>
              <a:t>	PA-5	11.15”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F00CE-8322-46EA-BBA7-F900B9AAE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1" y="947928"/>
            <a:ext cx="5029199" cy="1109472"/>
          </a:xfrm>
        </p:spPr>
        <p:txBody>
          <a:bodyPr/>
          <a:lstStyle/>
          <a:p>
            <a:r>
              <a:rPr lang="en-US" dirty="0"/>
              <a:t>Adopted new drainage rules/criteria in April 2019.</a:t>
            </a:r>
          </a:p>
          <a:p>
            <a:pPr marL="231775" lvl="1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4F3636-E93D-4FA4-BD7F-AFD6BAC9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Antonio Area Update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E5665F-60A2-4F16-B160-7E5930C9CB90}"/>
              </a:ext>
            </a:extLst>
          </p:cNvPr>
          <p:cNvSpPr txBox="1">
            <a:spLocks/>
          </p:cNvSpPr>
          <p:nvPr/>
        </p:nvSpPr>
        <p:spPr>
          <a:xfrm>
            <a:off x="304801" y="914400"/>
            <a:ext cx="8458199" cy="613867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§"/>
              <a:defRPr sz="2200" b="1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Implementation So Far:</a:t>
            </a:r>
          </a:p>
          <a:p>
            <a:pPr lvl="1"/>
            <a:r>
              <a:rPr lang="en-US" sz="2200" dirty="0"/>
              <a:t>Overall implementation has gone smoothly (everyone understood and was on board, engineers and developers, prior to implementation).  </a:t>
            </a:r>
          </a:p>
          <a:p>
            <a:pPr lvl="1"/>
            <a:r>
              <a:rPr lang="en-US" sz="2200" dirty="0"/>
              <a:t>There was NO grandfathering to the old data</a:t>
            </a:r>
          </a:p>
          <a:p>
            <a:pPr lvl="1"/>
            <a:r>
              <a:rPr lang="en-US" sz="2200" dirty="0"/>
              <a:t>They are willing to accept a design (such as a detention pond) that was designed using the old data, if you can show it has no impact downstream.  It would be deemed “out of compliance” but would be approved.</a:t>
            </a:r>
          </a:p>
          <a:p>
            <a:pPr lvl="1"/>
            <a:r>
              <a:rPr lang="en-US" sz="2200" dirty="0"/>
              <a:t>The City is open to review special conditions on case by case basis.</a:t>
            </a:r>
          </a:p>
          <a:p>
            <a:pPr lvl="1"/>
            <a:r>
              <a:rPr lang="en-US" sz="2200" dirty="0"/>
              <a:t>The City is currently updating the FEMA maps to reflect the new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84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4F3636-E93D-4FA4-BD7F-AFD6BAC9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Area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F00CE-8322-46EA-BBA7-F900B9AAE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Largest Impact of any area across Texas</a:t>
            </a:r>
          </a:p>
          <a:p>
            <a:r>
              <a:rPr lang="en-US" dirty="0"/>
              <a:t>The entire area is updating development codes in response to Atlas 14.  Examples:</a:t>
            </a:r>
          </a:p>
          <a:p>
            <a:pPr lvl="1"/>
            <a:r>
              <a:rPr lang="en-US" dirty="0"/>
              <a:t>Fort Bend County:  One rainfall intensity across the county</a:t>
            </a:r>
          </a:p>
          <a:p>
            <a:pPr lvl="1"/>
            <a:r>
              <a:rPr lang="en-US" dirty="0"/>
              <a:t>Montgomery County: Using the 500 year until the FEMA maps are updated</a:t>
            </a:r>
          </a:p>
          <a:p>
            <a:pPr lvl="1"/>
            <a:r>
              <a:rPr lang="en-US" dirty="0"/>
              <a:t>Harris County: </a:t>
            </a:r>
          </a:p>
          <a:p>
            <a:pPr lvl="2"/>
            <a:r>
              <a:rPr lang="en-US" dirty="0"/>
              <a:t>City of Houston will follow the County’s lead</a:t>
            </a:r>
          </a:p>
          <a:p>
            <a:pPr lvl="2"/>
            <a:r>
              <a:rPr lang="en-US" dirty="0"/>
              <a:t>Expect to have 3 zones of rainfall intensities</a:t>
            </a:r>
          </a:p>
          <a:p>
            <a:pPr lvl="2"/>
            <a:r>
              <a:rPr lang="en-US" dirty="0"/>
              <a:t>New rules to be adopted in July</a:t>
            </a:r>
          </a:p>
          <a:p>
            <a:pPr lvl="2"/>
            <a:r>
              <a:rPr lang="en-US" dirty="0"/>
              <a:t>15%, 30%, and 40% increase in rainfall depths 2-yr, 100-yr, and 500-yr, respectively</a:t>
            </a:r>
          </a:p>
          <a:p>
            <a:pPr lvl="1"/>
            <a:r>
              <a:rPr lang="en-US" dirty="0"/>
              <a:t>Smaller area Cities are doing the same as Counties</a:t>
            </a:r>
          </a:p>
        </p:txBody>
      </p:sp>
    </p:spTree>
    <p:extLst>
      <p:ext uri="{BB962C8B-B14F-4D97-AF65-F5344CB8AC3E}">
        <p14:creationId xmlns:p14="http://schemas.microsoft.com/office/powerpoint/2010/main" val="13974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1" y="1066800"/>
            <a:ext cx="8572499" cy="4986528"/>
          </a:xfrm>
        </p:spPr>
        <p:txBody>
          <a:bodyPr/>
          <a:lstStyle/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400" dirty="0"/>
              <a:t>ATLAS 14 Overview </a:t>
            </a: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400" dirty="0"/>
              <a:t>Central Texas/Austin Update</a:t>
            </a: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400" dirty="0"/>
              <a:t>Impact Outside Central Texas (San Antonio &amp; Houston)</a:t>
            </a: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400" dirty="0"/>
              <a:t>Questions to ask about property/development site</a:t>
            </a:r>
          </a:p>
          <a:p>
            <a:pPr marL="0" lvl="0" indent="0">
              <a:buSzPct val="100000"/>
              <a:buNone/>
            </a:pPr>
            <a:endParaRPr lang="en-US" sz="2400" dirty="0"/>
          </a:p>
          <a:p>
            <a:pPr marL="457200" lvl="0" indent="-457200">
              <a:buSzPct val="100000"/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971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4F3636-E93D-4FA4-BD7F-AFD6BAC9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Area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F00CE-8322-46EA-BBA7-F900B9AAE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Implications so far:</a:t>
            </a:r>
          </a:p>
          <a:p>
            <a:pPr lvl="1"/>
            <a:r>
              <a:rPr lang="en-US" dirty="0"/>
              <a:t>Receiving streams can’t handle increased flows</a:t>
            </a:r>
          </a:p>
          <a:p>
            <a:pPr lvl="1"/>
            <a:r>
              <a:rPr lang="en-US" dirty="0"/>
              <a:t>Increase in detention volumes </a:t>
            </a:r>
          </a:p>
          <a:p>
            <a:pPr lvl="1"/>
            <a:r>
              <a:rPr lang="en-US" dirty="0"/>
              <a:t>Increase in storm sewer sizing (10% increased cost)</a:t>
            </a:r>
          </a:p>
          <a:p>
            <a:pPr lvl="1"/>
            <a:r>
              <a:rPr lang="en-US" dirty="0"/>
              <a:t>2’ of freeboard</a:t>
            </a:r>
          </a:p>
          <a:p>
            <a:pPr lvl="1"/>
            <a:r>
              <a:rPr lang="en-US" dirty="0"/>
              <a:t>Mitigation of 500-yr floodplain, not just 100-yr floodplain</a:t>
            </a:r>
          </a:p>
        </p:txBody>
      </p:sp>
    </p:spTree>
    <p:extLst>
      <p:ext uri="{BB962C8B-B14F-4D97-AF65-F5344CB8AC3E}">
        <p14:creationId xmlns:p14="http://schemas.microsoft.com/office/powerpoint/2010/main" val="444469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Questions to ask about property/development site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2401" y="838200"/>
            <a:ext cx="8458199" cy="5410201"/>
          </a:xfrm>
        </p:spPr>
        <p:txBody>
          <a:bodyPr>
            <a:normAutofit fontScale="92500"/>
          </a:bodyPr>
          <a:lstStyle/>
          <a:p>
            <a:pPr lvl="0"/>
            <a:r>
              <a:rPr lang="en-US" sz="2400" dirty="0"/>
              <a:t>Is your due diligence/development team aware of ATLAS 14?</a:t>
            </a:r>
          </a:p>
          <a:p>
            <a:pPr lvl="0"/>
            <a:r>
              <a:rPr lang="en-US" sz="2400" dirty="0"/>
              <a:t>Do I have floodplain on my property? Will that change with ATLAS 14?</a:t>
            </a:r>
          </a:p>
          <a:p>
            <a:pPr lvl="0"/>
            <a:r>
              <a:rPr lang="en-US" sz="2400" dirty="0"/>
              <a:t>Where is my drainage outfall and can it take post-ATLAS 14 rainfall events?</a:t>
            </a:r>
          </a:p>
          <a:p>
            <a:pPr lvl="0"/>
            <a:r>
              <a:rPr lang="en-US" sz="2400" dirty="0"/>
              <a:t>Is my project phased and how is that impacted?</a:t>
            </a:r>
          </a:p>
          <a:p>
            <a:pPr lvl="0"/>
            <a:r>
              <a:rPr lang="en-US" sz="2400" dirty="0"/>
              <a:t>How will the 2-foot freeboard </a:t>
            </a:r>
            <a:r>
              <a:rPr lang="en-US" sz="2000" i="1" dirty="0"/>
              <a:t>(not all areas) </a:t>
            </a:r>
            <a:r>
              <a:rPr lang="en-US" sz="2400" dirty="0"/>
              <a:t>impact my grading/ADA?  Lot grading?</a:t>
            </a:r>
          </a:p>
          <a:p>
            <a:pPr lvl="0"/>
            <a:r>
              <a:rPr lang="en-US" sz="2400" dirty="0"/>
              <a:t>Should I do an updated flood study (phased project)?</a:t>
            </a:r>
          </a:p>
          <a:p>
            <a:pPr lvl="0"/>
            <a:r>
              <a:rPr lang="en-US" sz="2400" dirty="0"/>
              <a:t>If doing redevelopment in or near a floodplain, meet with the City or other permitting entity.</a:t>
            </a:r>
          </a:p>
          <a:p>
            <a:pPr lvl="0"/>
            <a:r>
              <a:rPr lang="en-US" sz="2400" dirty="0"/>
              <a:t>Flood insurance – Should you get now.</a:t>
            </a:r>
          </a:p>
        </p:txBody>
      </p:sp>
    </p:spTree>
    <p:extLst>
      <p:ext uri="{BB962C8B-B14F-4D97-AF65-F5344CB8AC3E}">
        <p14:creationId xmlns:p14="http://schemas.microsoft.com/office/powerpoint/2010/main" val="1255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Ramseur, 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Managing Principal, Central Texas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mramseur@pape-dawson.com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cap="all" dirty="0">
                <a:cs typeface="Microsoft Sans Serif" panose="020B0604020202020204" pitchFamily="34" charset="0"/>
              </a:rPr>
              <a:t>10801 N Mopac expy., building 3, suite 200, austin, texas 78759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it-IT" cap="all" dirty="0">
                <a:cs typeface="Microsoft Sans Serif" panose="020B0604020202020204" pitchFamily="34" charset="0"/>
              </a:rPr>
              <a:t>P:  512.454.8711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dirty="0"/>
              <a:t>C:  512.789.7272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39154" y="3667539"/>
            <a:ext cx="3334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3752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2743200" cy="5489186"/>
          </a:xfrm>
          <a:prstGeom prst="rect">
            <a:avLst/>
          </a:prstGeom>
          <a:solidFill>
            <a:srgbClr val="1F5B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5600" y="393097"/>
            <a:ext cx="5181600" cy="566928"/>
          </a:xfrm>
        </p:spPr>
        <p:txBody>
          <a:bodyPr/>
          <a:lstStyle/>
          <a:p>
            <a:pPr algn="ctr"/>
            <a:r>
              <a:rPr lang="en-US" dirty="0"/>
              <a:t>ATLAS 14 Background</a:t>
            </a:r>
            <a:br>
              <a:rPr lang="en-US" dirty="0"/>
            </a:br>
            <a:r>
              <a:rPr lang="en-US" sz="2400" dirty="0"/>
              <a:t>Volume 11 (Texas)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-76199" y="947928"/>
            <a:ext cx="2743200" cy="5029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a typeface="Helvetica Light" charset="0"/>
              </a:rPr>
              <a:t>Nationwide study of </a:t>
            </a:r>
            <a:r>
              <a:rPr lang="en-US" sz="1800" u="sng" dirty="0">
                <a:solidFill>
                  <a:srgbClr val="FFC000"/>
                </a:solidFill>
                <a:ea typeface="Helvetica Light" charset="0"/>
              </a:rPr>
              <a:t>rainfall intensities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dirty="0">
                <a:solidFill>
                  <a:srgbClr val="92D050"/>
                </a:solidFill>
                <a:ea typeface="Helvetica Light" charset="0"/>
              </a:rPr>
              <a:t>Partners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FFC000"/>
                </a:solidFill>
                <a:ea typeface="Helvetica Light" charset="0"/>
              </a:rPr>
              <a:t>Federal</a:t>
            </a:r>
            <a:r>
              <a:rPr lang="en-US" sz="1800" dirty="0">
                <a:solidFill>
                  <a:schemeClr val="bg1"/>
                </a:solidFill>
                <a:ea typeface="Helvetica Light" charset="0"/>
              </a:rPr>
              <a:t>  National Weather Service, U.S. Army Corps of Engineers, Federal Highway Administration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FFC000"/>
                </a:solidFill>
                <a:ea typeface="Helvetica Light" charset="0"/>
              </a:rPr>
              <a:t>State/Local  </a:t>
            </a:r>
            <a:r>
              <a:rPr lang="en-US" sz="1800" dirty="0" err="1">
                <a:solidFill>
                  <a:schemeClr val="bg1"/>
                </a:solidFill>
                <a:ea typeface="Helvetica Light" charset="0"/>
              </a:rPr>
              <a:t>TxDOT</a:t>
            </a:r>
            <a:r>
              <a:rPr lang="en-US" sz="1800" dirty="0">
                <a:solidFill>
                  <a:schemeClr val="bg1"/>
                </a:solidFill>
                <a:ea typeface="Helvetica Light" charset="0"/>
              </a:rPr>
              <a:t>, Harris County Flood Control District, City of Austin, et al</a:t>
            </a:r>
            <a:r>
              <a:rPr lang="en-US" sz="1800" dirty="0">
                <a:solidFill>
                  <a:schemeClr val="bg1"/>
                </a:solidFill>
                <a:latin typeface="Gotham Book" panose="02000603040000020004" pitchFamily="2" charset="0"/>
                <a:ea typeface="Helvetica Light" charset="0"/>
                <a:cs typeface="Helvetica Light" charset="0"/>
              </a:rPr>
              <a:t>.</a:t>
            </a:r>
          </a:p>
          <a:p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9" t="3314" r="4248" b="4634"/>
          <a:stretch/>
        </p:blipFill>
        <p:spPr>
          <a:xfrm>
            <a:off x="2757487" y="1147563"/>
            <a:ext cx="6386513" cy="41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968240"/>
            <a:ext cx="5638800" cy="53694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566928"/>
          </a:xfrm>
        </p:spPr>
        <p:txBody>
          <a:bodyPr/>
          <a:lstStyle/>
          <a:p>
            <a:r>
              <a:rPr lang="en-US" dirty="0"/>
              <a:t>ATLAS 14 Rainfall Changes – Texas (Vol. 11)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" y="947928"/>
            <a:ext cx="3276599" cy="5300472"/>
          </a:xfrm>
        </p:spPr>
        <p:txBody>
          <a:bodyPr>
            <a:normAutofit/>
          </a:bodyPr>
          <a:lstStyle/>
          <a:p>
            <a:r>
              <a:rPr lang="en-US" sz="2000" dirty="0"/>
              <a:t>Statewide examination of historic rainfall data </a:t>
            </a:r>
          </a:p>
          <a:p>
            <a:r>
              <a:rPr lang="en-US" sz="2000" dirty="0"/>
              <a:t>Adds data from 1961 – 2017 (3,900 rain gages)</a:t>
            </a:r>
          </a:p>
          <a:p>
            <a:r>
              <a:rPr lang="en-US" sz="2000" dirty="0"/>
              <a:t>Data released in October 2018</a:t>
            </a:r>
          </a:p>
          <a:p>
            <a:r>
              <a:rPr lang="en-US" sz="2000" dirty="0"/>
              <a:t>Colorado River watershed not significantly impacted</a:t>
            </a:r>
          </a:p>
          <a:p>
            <a:r>
              <a:rPr lang="en-US" sz="2000" dirty="0"/>
              <a:t>Central Texas and East Texas have largest impacts (100 Year Rainfall)</a:t>
            </a:r>
          </a:p>
        </p:txBody>
      </p:sp>
    </p:spTree>
    <p:extLst>
      <p:ext uri="{BB962C8B-B14F-4D97-AF65-F5344CB8AC3E}">
        <p14:creationId xmlns:p14="http://schemas.microsoft.com/office/powerpoint/2010/main" val="303319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3708372" cy="566928"/>
          </a:xfrm>
        </p:spPr>
        <p:txBody>
          <a:bodyPr/>
          <a:lstStyle/>
          <a:p>
            <a:r>
              <a:rPr lang="en-US" dirty="0"/>
              <a:t>ATLAS 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86C7F-FABC-43E1-9E38-A898E5EE6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172" y="152400"/>
            <a:ext cx="4978427" cy="617220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164A422-76C8-44F2-B97B-5922407BB0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" y="947928"/>
            <a:ext cx="3657599" cy="4767072"/>
          </a:xfrm>
        </p:spPr>
        <p:txBody>
          <a:bodyPr>
            <a:normAutofit/>
          </a:bodyPr>
          <a:lstStyle/>
          <a:p>
            <a:r>
              <a:rPr lang="en-US" sz="2000" dirty="0"/>
              <a:t>A lot of data has been collected and is available</a:t>
            </a:r>
          </a:p>
          <a:p>
            <a:r>
              <a:rPr lang="en-US" sz="2000" dirty="0"/>
              <a:t>More than just the 100-year, 24-hour rainfall data</a:t>
            </a:r>
          </a:p>
          <a:p>
            <a:r>
              <a:rPr lang="en-US" sz="2000"/>
              <a:t>NOAA’s Website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363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6D71D067-16DA-4D20-BA2D-6FD36468C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2" y="669488"/>
            <a:ext cx="8591341" cy="55591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566928"/>
          </a:xfrm>
        </p:spPr>
        <p:txBody>
          <a:bodyPr/>
          <a:lstStyle/>
          <a:p>
            <a:r>
              <a:rPr lang="en-US" dirty="0"/>
              <a:t>ATLAS 14 Rainfall Changes – Area Impacted in Texas</a:t>
            </a:r>
          </a:p>
        </p:txBody>
      </p:sp>
    </p:spTree>
    <p:extLst>
      <p:ext uri="{BB962C8B-B14F-4D97-AF65-F5344CB8AC3E}">
        <p14:creationId xmlns:p14="http://schemas.microsoft.com/office/powerpoint/2010/main" val="116897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7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Key impacts in the City of Austin of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Atlas 14 updated rainfall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3DC13-A3C9-482E-9802-A2C6317FCDE1}"/>
              </a:ext>
            </a:extLst>
          </p:cNvPr>
          <p:cNvSpPr txBox="1"/>
          <p:nvPr/>
        </p:nvSpPr>
        <p:spPr>
          <a:xfrm>
            <a:off x="228600" y="4011048"/>
            <a:ext cx="827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Special thank you to Kevin Schunk with the City of Austin for this and then next few Austin slide data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1 – From City of Austin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2 - Excludes Colorado River floodplain and associated lakes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E5AE2E-0FA8-4988-A206-C31F42F78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912944"/>
              </p:ext>
            </p:extLst>
          </p:nvPr>
        </p:nvGraphicFramePr>
        <p:xfrm>
          <a:off x="281697" y="1524000"/>
          <a:ext cx="8572500" cy="2447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695">
                  <a:extLst>
                    <a:ext uri="{9D8B030D-6E8A-4147-A177-3AD203B41FA5}">
                      <a16:colId xmlns:a16="http://schemas.microsoft.com/office/drawing/2014/main" val="3782367261"/>
                    </a:ext>
                  </a:extLst>
                </a:gridCol>
              </a:tblGrid>
              <a:tr h="6830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</a:p>
                  </a:txBody>
                  <a:tcPr marL="68580" marR="68580" marT="34290" marB="34290" anchor="ctr">
                    <a:solidFill>
                      <a:srgbClr val="1F5B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</a:t>
                      </a:r>
                    </a:p>
                  </a:txBody>
                  <a:tcPr marL="68580" marR="68580" marT="34290" marB="34290" anchor="ctr">
                    <a:solidFill>
                      <a:srgbClr val="1F5B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Updated </a:t>
                      </a:r>
                    </a:p>
                  </a:txBody>
                  <a:tcPr marL="68580" marR="68580" marT="34290" marB="34290" anchor="ctr">
                    <a:solidFill>
                      <a:srgbClr val="1F5B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Increase</a:t>
                      </a:r>
                    </a:p>
                  </a:txBody>
                  <a:tcPr marL="68580" marR="68580" marT="34290" marB="34290" anchor="ctr">
                    <a:solidFill>
                      <a:srgbClr val="1F5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100-year rainfall (24-hour)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 inches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13+ inches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45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Buildings in 100-year floodplain </a:t>
                      </a:r>
                      <a:r>
                        <a:rPr lang="en-US" sz="21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7,200</a:t>
                      </a:r>
                      <a:r>
                        <a:rPr lang="en-US" sz="21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85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72500" cy="566928"/>
          </a:xfrm>
        </p:spPr>
        <p:txBody>
          <a:bodyPr/>
          <a:lstStyle/>
          <a:p>
            <a:r>
              <a:rPr lang="en-US" dirty="0"/>
              <a:t>Austin’s Floodplains Will Expand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96113"/>
            <a:ext cx="5943600" cy="5437496"/>
          </a:xfrm>
          <a:prstGeom prst="rect">
            <a:avLst/>
          </a:prstGeom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5867400" y="762000"/>
            <a:ext cx="3276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§"/>
              <a:defRPr sz="2200" b="1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More homes and businesses are at risk than previously thought. </a:t>
            </a:r>
          </a:p>
          <a:p>
            <a:r>
              <a:rPr lang="en-US" sz="2000" dirty="0"/>
              <a:t>Affects ability to develop, remodel, or redevelop property.</a:t>
            </a:r>
          </a:p>
          <a:p>
            <a:r>
              <a:rPr lang="en-US" sz="2000" dirty="0"/>
              <a:t>Affects the need for and the cost of flood insurance.</a:t>
            </a:r>
          </a:p>
          <a:p>
            <a:r>
              <a:rPr lang="en-US" sz="2000" dirty="0"/>
              <a:t>Floodplains will need to be re-studied.</a:t>
            </a:r>
          </a:p>
          <a:p>
            <a:r>
              <a:rPr lang="en-US" sz="2000" dirty="0"/>
              <a:t>See impacts at ATXfloodpro.com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526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4809" y="228600"/>
            <a:ext cx="3346704" cy="6093101"/>
          </a:xfrm>
          <a:prstGeom prst="rect">
            <a:avLst/>
          </a:prstGeom>
          <a:solidFill>
            <a:srgbClr val="1F5B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46B65-6832-40BE-9121-9187E3EF6A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490" y="5905092"/>
            <a:ext cx="1545767" cy="29679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98127" y="1447800"/>
            <a:ext cx="3431813" cy="3147589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§"/>
              <a:defRPr sz="2200" b="1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341313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  <a:defRPr sz="20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804863" marR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alibri" panose="020F0502020204030204" pitchFamily="34" charset="0"/>
              <a:buChar char="»"/>
              <a:tabLst/>
              <a:defRPr lang="en-US" sz="2000" b="0" kern="12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r>
              <a:rPr lang="en-US" sz="1800" dirty="0">
                <a:solidFill>
                  <a:schemeClr val="bg1"/>
                </a:solidFill>
                <a:ea typeface="Helvetica Light" charset="0"/>
              </a:rPr>
              <a:t>Go to ATXfloodpro.com</a:t>
            </a:r>
          </a:p>
          <a:p>
            <a:pPr>
              <a:spcAft>
                <a:spcPts val="900"/>
              </a:spcAft>
            </a:pPr>
            <a:r>
              <a:rPr lang="en-US" sz="1800" dirty="0">
                <a:solidFill>
                  <a:schemeClr val="bg1"/>
                </a:solidFill>
                <a:ea typeface="Helvetica Light" charset="0"/>
              </a:rPr>
              <a:t>Click “I want to…”</a:t>
            </a:r>
          </a:p>
          <a:p>
            <a:pPr>
              <a:spcAft>
                <a:spcPts val="900"/>
              </a:spcAft>
            </a:pPr>
            <a:r>
              <a:rPr lang="en-US" sz="1800" dirty="0">
                <a:solidFill>
                  <a:schemeClr val="bg1"/>
                </a:solidFill>
                <a:ea typeface="Helvetica Light" charset="0"/>
              </a:rPr>
              <a:t>Click “Explore Atlas 14 Changes”</a:t>
            </a:r>
          </a:p>
          <a:p>
            <a:pPr>
              <a:spcAft>
                <a:spcPts val="900"/>
              </a:spcAft>
            </a:pPr>
            <a:r>
              <a:rPr lang="en-US" sz="1800" dirty="0">
                <a:solidFill>
                  <a:schemeClr val="bg1"/>
                </a:solidFill>
                <a:ea typeface="Helvetica Light" charset="0"/>
              </a:rPr>
              <a:t>Enter an address to search</a:t>
            </a:r>
          </a:p>
          <a:p>
            <a:pPr>
              <a:spcAft>
                <a:spcPts val="900"/>
              </a:spcAft>
            </a:pPr>
            <a:endParaRPr lang="en-US" sz="1800" dirty="0">
              <a:solidFill>
                <a:schemeClr val="bg1"/>
              </a:solidFill>
              <a:latin typeface="Avenir Medium" panose="02000603020000020003" pitchFamily="2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5839606" y="672092"/>
            <a:ext cx="3214146" cy="6949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bg1"/>
                </a:solidFill>
                <a:ea typeface="Gotham" charset="0"/>
              </a:rPr>
              <a:t>Using </a:t>
            </a:r>
            <a:r>
              <a:rPr lang="en-US" sz="2700" dirty="0" err="1">
                <a:solidFill>
                  <a:schemeClr val="bg1"/>
                </a:solidFill>
                <a:ea typeface="Gotham" charset="0"/>
              </a:rPr>
              <a:t>FloodPro</a:t>
            </a:r>
            <a:endParaRPr lang="en-US" sz="2700" dirty="0">
              <a:solidFill>
                <a:schemeClr val="bg1"/>
              </a:solidFill>
              <a:ea typeface="Gotham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0FB07C-E86C-4980-8795-48311F7EE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" y="228600"/>
            <a:ext cx="5803794" cy="60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5552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D Power Point Master - Generic (07-05-16).potx" id="{5115B706-2C15-48BC-B355-328B5DCF25B9}" vid="{683DFCAB-5812-4666-BFD5-32FB43CBC9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PD-Power-Point-Master-Generic-07-05-16 (1)</Template>
  <TotalTime>710</TotalTime>
  <Words>1058</Words>
  <Application>Microsoft Office PowerPoint</Application>
  <PresentationFormat>On-screen Show (4:3)</PresentationFormat>
  <Paragraphs>168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Adobe Heiti Std R</vt:lpstr>
      <vt:lpstr>Arial</vt:lpstr>
      <vt:lpstr>Arial Narrow</vt:lpstr>
      <vt:lpstr>Avenir Medium</vt:lpstr>
      <vt:lpstr>Calibri</vt:lpstr>
      <vt:lpstr>Gotham</vt:lpstr>
      <vt:lpstr>Gotham Bold</vt:lpstr>
      <vt:lpstr>Gotham Book</vt:lpstr>
      <vt:lpstr>Helvetica Light</vt:lpstr>
      <vt:lpstr>Microsoft Sans Serif</vt:lpstr>
      <vt:lpstr>Myriad Pro</vt:lpstr>
      <vt:lpstr>Times New Roman</vt:lpstr>
      <vt:lpstr>Wingdings</vt:lpstr>
      <vt:lpstr>Master Body</vt:lpstr>
      <vt:lpstr>ATLAS 14 Overview and Update</vt:lpstr>
      <vt:lpstr>Agenda</vt:lpstr>
      <vt:lpstr>ATLAS 14 Background Volume 11 (Texas)</vt:lpstr>
      <vt:lpstr>ATLAS 14 Rainfall Changes – Texas (Vol. 11)</vt:lpstr>
      <vt:lpstr>ATLAS 14</vt:lpstr>
      <vt:lpstr>ATLAS 14 Rainfall Changes – Area Impacted in Texas</vt:lpstr>
      <vt:lpstr>PowerPoint Presentation</vt:lpstr>
      <vt:lpstr>Austin’s Floodplains Will Expand</vt:lpstr>
      <vt:lpstr>Using FloodPro</vt:lpstr>
      <vt:lpstr>PowerPoint Presentation</vt:lpstr>
      <vt:lpstr>PowerPoint Presentation</vt:lpstr>
      <vt:lpstr>Create a redevelopment exception</vt:lpstr>
      <vt:lpstr>PowerPoint Presentation</vt:lpstr>
      <vt:lpstr>PowerPoint Presentation</vt:lpstr>
      <vt:lpstr>PowerPoint Presentation</vt:lpstr>
      <vt:lpstr>PowerPoint Presentation</vt:lpstr>
      <vt:lpstr>San Antonio Area Update</vt:lpstr>
      <vt:lpstr>San Antonio Area Update</vt:lpstr>
      <vt:lpstr>Houston Area Update</vt:lpstr>
      <vt:lpstr>Houston Area Update</vt:lpstr>
      <vt:lpstr>Questions to ask about property/development site</vt:lpstr>
      <vt:lpstr>Mark Ramseur, PE</vt:lpstr>
    </vt:vector>
  </TitlesOfParts>
  <Company>Pape-Dawson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Ramseur @PD</dc:creator>
  <cp:lastModifiedBy>Mark Ramseur @PD</cp:lastModifiedBy>
  <cp:revision>37</cp:revision>
  <cp:lastPrinted>2019-04-22T13:33:23Z</cp:lastPrinted>
  <dcterms:created xsi:type="dcterms:W3CDTF">2019-03-26T18:10:00Z</dcterms:created>
  <dcterms:modified xsi:type="dcterms:W3CDTF">2019-07-15T18:43:56Z</dcterms:modified>
</cp:coreProperties>
</file>